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71" r:id="rId2"/>
    <p:sldId id="300" r:id="rId3"/>
    <p:sldId id="302" r:id="rId4"/>
    <p:sldId id="303" r:id="rId5"/>
    <p:sldId id="304" r:id="rId6"/>
    <p:sldId id="272" r:id="rId7"/>
    <p:sldId id="276" r:id="rId8"/>
    <p:sldId id="301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  <a:srgbClr val="663300"/>
    <a:srgbClr val="FFFF66"/>
    <a:srgbClr val="FF9900"/>
    <a:srgbClr val="00FF00"/>
    <a:srgbClr val="996633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C5FBBD-AE77-457B-BDDE-E2A37F074A94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143932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dinya12" pitchFamily="2" charset="0"/>
                <a:cs typeface="2547_Ddinya12" pitchFamily="2" charset="0"/>
              </a:rPr>
              <a:t>ความคิดกับภาษา</a:t>
            </a:r>
            <a:endParaRPr lang="th-TH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dinya12" pitchFamily="2" charset="0"/>
              <a:cs typeface="2547_Ddinya12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00034" y="1428736"/>
            <a:ext cx="8143932" cy="5286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latin typeface="_Layiji MaHaNiYom V 1.2" pitchFamily="2" charset="0"/>
                <a:cs typeface="_Layiji MaHaNiYom V 1.2" pitchFamily="2" charset="0"/>
              </a:rPr>
              <a:t>๑.คิดวิเคราะห์</a:t>
            </a:r>
          </a:p>
          <a:p>
            <a:pPr algn="ctr"/>
            <a:r>
              <a:rPr lang="th-TH" sz="4800" dirty="0" smtClean="0">
                <a:latin typeface="_Layiji MaHaNiYom V 1.2" pitchFamily="2" charset="0"/>
                <a:cs typeface="_Layiji MaHaNiYom V 1.2" pitchFamily="2" charset="0"/>
              </a:rPr>
              <a:t>๒.คิดสังเคราะห์</a:t>
            </a:r>
          </a:p>
          <a:p>
            <a:pPr algn="ctr"/>
            <a:r>
              <a:rPr lang="th-TH" sz="4800" dirty="0" smtClean="0">
                <a:latin typeface="_Layiji MaHaNiYom V 1.2" pitchFamily="2" charset="0"/>
                <a:cs typeface="_Layiji MaHaNiYom V 1.2" pitchFamily="2" charset="0"/>
              </a:rPr>
              <a:t>๓.คิดประเมินค่า</a:t>
            </a:r>
          </a:p>
          <a:p>
            <a:pPr algn="ctr"/>
            <a:r>
              <a:rPr lang="th-TH" sz="4800" dirty="0" smtClean="0">
                <a:latin typeface="_Layiji MaHaNiYom V 1.2" pitchFamily="2" charset="0"/>
                <a:cs typeface="_Layiji MaHaNiYom V 1.2" pitchFamily="2" charset="0"/>
              </a:rPr>
              <a:t>๔.คิดแก้ปัญหา</a:t>
            </a:r>
            <a:endParaRPr lang="th-TH" sz="4800" dirty="0"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คิดวิเคราะห์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_Layiji MaHaNiYom V 1.2" pitchFamily="2" charset="0"/>
                <a:cs typeface="_Layiji MaHaNiYom V 1.2" pitchFamily="2" charset="0"/>
              </a:rPr>
              <a:t> 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วิเคราะห์ </a:t>
            </a:r>
            <a:r>
              <a:rPr lang="en-US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= 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แยก  ส่วน</a:t>
            </a:r>
            <a:endParaRPr lang="th-TH" sz="4400" dirty="0">
              <a:solidFill>
                <a:srgbClr val="FF00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143116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CC"/>
                </a:solidFill>
                <a:latin typeface="_Layiji MaHaNiYom V 1.2" pitchFamily="2" charset="0"/>
                <a:cs typeface="_Layiji MaHaNiYom V 1.2" pitchFamily="2" charset="0"/>
              </a:rPr>
              <a:t>ตัวอย่าง</a:t>
            </a:r>
            <a:endParaRPr lang="th-TH" sz="4000" dirty="0" smtClean="0">
              <a:solidFill>
                <a:srgbClr val="0000CC"/>
              </a:solidFill>
              <a:latin typeface="_Layiji MaHaNiYom V 1.2" pitchFamily="2" charset="0"/>
              <a:cs typeface="_Layiji MaHaNiYom V 1.2" pitchFamily="2" charset="0"/>
            </a:endParaRPr>
          </a:p>
          <a:p>
            <a:pPr algn="ctr"/>
            <a:r>
              <a:rPr lang="th-TH" sz="8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ส้มตำ </a:t>
            </a:r>
            <a:r>
              <a:rPr lang="th-TH" sz="4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  </a:t>
            </a:r>
          </a:p>
          <a:p>
            <a:pPr algn="ctr"/>
            <a:r>
              <a:rPr lang="th-TH" sz="4000" dirty="0" smtClean="0">
                <a:solidFill>
                  <a:schemeClr val="bg2">
                    <a:lumMod val="10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มีสิ่งเหล่านี้</a:t>
            </a:r>
          </a:p>
          <a:p>
            <a:pPr algn="ctr"/>
            <a:r>
              <a:rPr lang="th-TH" sz="48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มะละกอ   มะนาว   พริก   มะกอก  มะเขือเทศปลาร้า   น้ำปลา  ผงชูรส  ปู </a:t>
            </a:r>
            <a:endParaRPr lang="th-TH" sz="4800" dirty="0">
              <a:solidFill>
                <a:srgbClr val="00B05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คิดสังเคราะห์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_Layiji MaHaNiYom V 1.2" pitchFamily="2" charset="0"/>
                <a:cs typeface="_Layiji MaHaNiYom V 1.2" pitchFamily="2" charset="0"/>
              </a:rPr>
              <a:t> 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สังเคราะห์ </a:t>
            </a:r>
            <a:r>
              <a:rPr lang="en-US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= 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สร้าง  ผลิต  ทำ</a:t>
            </a:r>
            <a:endParaRPr lang="th-TH" sz="4400" dirty="0">
              <a:solidFill>
                <a:srgbClr val="FF00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143116"/>
            <a:ext cx="8286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CC"/>
                </a:solidFill>
                <a:latin typeface="_Layiji MaHaNiYom V 1.2" pitchFamily="2" charset="0"/>
                <a:cs typeface="_Layiji MaHaNiYom V 1.2" pitchFamily="2" charset="0"/>
              </a:rPr>
              <a:t>ตัวอย่าง</a:t>
            </a:r>
            <a:endParaRPr lang="th-TH" sz="4000" dirty="0" smtClean="0">
              <a:solidFill>
                <a:srgbClr val="0000CC"/>
              </a:solidFill>
              <a:latin typeface="_Layiji MaHaNiYom V 1.2" pitchFamily="2" charset="0"/>
              <a:cs typeface="_Layiji MaHaNiYom V 1.2" pitchFamily="2" charset="0"/>
            </a:endParaRPr>
          </a:p>
          <a:p>
            <a:pPr algn="ctr"/>
            <a:r>
              <a:rPr lang="th-TH" sz="8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สวนถาด</a:t>
            </a:r>
            <a:r>
              <a:rPr lang="th-TH" sz="8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  </a:t>
            </a:r>
          </a:p>
          <a:p>
            <a:r>
              <a:rPr lang="th-TH" sz="4000" dirty="0" smtClean="0">
                <a:solidFill>
                  <a:schemeClr val="bg2">
                    <a:lumMod val="10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มีสิ่งเหล่านี้</a:t>
            </a: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คิดวิเคราะห์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_Layiji MaHaNiYom V 1.2" pitchFamily="2" charset="0"/>
                <a:cs typeface="_Layiji MaHaNiYom V 1.2" pitchFamily="2" charset="0"/>
              </a:rPr>
              <a:t> 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วิเคราะห์ </a:t>
            </a:r>
            <a:r>
              <a:rPr lang="en-US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= 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แยก  ส่วน</a:t>
            </a:r>
            <a:endParaRPr lang="th-TH" sz="4400" dirty="0">
              <a:solidFill>
                <a:srgbClr val="FF00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143116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CC"/>
                </a:solidFill>
                <a:latin typeface="_Layiji MaHaNiYom V 1.2" pitchFamily="2" charset="0"/>
                <a:cs typeface="_Layiji MaHaNiYom V 1.2" pitchFamily="2" charset="0"/>
              </a:rPr>
              <a:t>ตัวอย่าง</a:t>
            </a:r>
            <a:endParaRPr lang="th-TH" sz="4000" dirty="0" smtClean="0">
              <a:solidFill>
                <a:srgbClr val="0000CC"/>
              </a:solidFill>
              <a:latin typeface="_Layiji MaHaNiYom V 1.2" pitchFamily="2" charset="0"/>
              <a:cs typeface="_Layiji MaHaNiYom V 1.2" pitchFamily="2" charset="0"/>
            </a:endParaRPr>
          </a:p>
          <a:p>
            <a:pPr algn="ctr"/>
            <a:r>
              <a:rPr lang="th-TH" sz="8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ส้มตำ </a:t>
            </a:r>
            <a:r>
              <a:rPr lang="th-TH" sz="4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  </a:t>
            </a:r>
          </a:p>
          <a:p>
            <a:pPr algn="ctr"/>
            <a:r>
              <a:rPr lang="th-TH" sz="4000" dirty="0" smtClean="0">
                <a:solidFill>
                  <a:schemeClr val="bg2">
                    <a:lumMod val="10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มีสิ่งเหล่านี้</a:t>
            </a:r>
          </a:p>
          <a:p>
            <a:pPr algn="ctr"/>
            <a:r>
              <a:rPr lang="th-TH" sz="48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มะละกอ   มะนาว   พริก   มะกอก  มะเขือเทศปลาร้า   น้ำปลา  ผงชูรส  ปู </a:t>
            </a:r>
            <a:endParaRPr lang="th-TH" sz="4800" dirty="0">
              <a:solidFill>
                <a:srgbClr val="00B05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คิดวิเคราะห์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_Layiji MaHaNiYom V 1.2" pitchFamily="2" charset="0"/>
                <a:cs typeface="_Layiji MaHaNiYom V 1.2" pitchFamily="2" charset="0"/>
              </a:rPr>
              <a:t> 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วิเคราะห์ </a:t>
            </a:r>
            <a:r>
              <a:rPr lang="en-US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= </a:t>
            </a:r>
            <a:r>
              <a:rPr lang="th-TH" sz="44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แยก  ส่วน</a:t>
            </a:r>
            <a:endParaRPr lang="th-TH" sz="4400" dirty="0">
              <a:solidFill>
                <a:srgbClr val="FF00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143116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CC"/>
                </a:solidFill>
                <a:latin typeface="_Layiji MaHaNiYom V 1.2" pitchFamily="2" charset="0"/>
                <a:cs typeface="_Layiji MaHaNiYom V 1.2" pitchFamily="2" charset="0"/>
              </a:rPr>
              <a:t>ตัวอย่าง</a:t>
            </a:r>
            <a:endParaRPr lang="th-TH" sz="4000" dirty="0" smtClean="0">
              <a:solidFill>
                <a:srgbClr val="0000CC"/>
              </a:solidFill>
              <a:latin typeface="_Layiji MaHaNiYom V 1.2" pitchFamily="2" charset="0"/>
              <a:cs typeface="_Layiji MaHaNiYom V 1.2" pitchFamily="2" charset="0"/>
            </a:endParaRPr>
          </a:p>
          <a:p>
            <a:pPr algn="ctr"/>
            <a:r>
              <a:rPr lang="th-TH" sz="8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ส้มตำ </a:t>
            </a:r>
            <a:r>
              <a:rPr lang="th-TH" sz="4000" dirty="0" smtClean="0">
                <a:solidFill>
                  <a:srgbClr val="C00000"/>
                </a:solidFill>
                <a:latin typeface="_Layiji MaHaNiYom V 1.2" pitchFamily="2" charset="0"/>
                <a:cs typeface="_Layiji MaHaNiYom V 1.2" pitchFamily="2" charset="0"/>
              </a:rPr>
              <a:t>  </a:t>
            </a:r>
          </a:p>
          <a:p>
            <a:pPr algn="ctr"/>
            <a:r>
              <a:rPr lang="th-TH" sz="4000" dirty="0" smtClean="0">
                <a:solidFill>
                  <a:schemeClr val="bg2">
                    <a:lumMod val="10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มีสิ่งเหล่านี้</a:t>
            </a:r>
          </a:p>
          <a:p>
            <a:pPr algn="ctr"/>
            <a:r>
              <a:rPr lang="th-TH" sz="48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มะละกอ   มะนาว   พริก   มะกอก  มะเขือเทศปลาร้า   น้ำปลา  ผงชูรส  ปู </a:t>
            </a:r>
            <a:endParaRPr lang="th-TH" sz="4800" dirty="0">
              <a:solidFill>
                <a:srgbClr val="00B05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2844" y="1397000"/>
          <a:ext cx="871543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ภาษาระดับที่เป็นแบบแผน</a:t>
                      </a:r>
                      <a:endParaRPr lang="th-TH" sz="36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ภาษาระดับที่ไม่เป็นแบบแผน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2844" y="2000240"/>
          <a:ext cx="8715435" cy="115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1156658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พิธีการ</a:t>
                      </a:r>
                      <a:endParaRPr lang="th-TH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กึ่งพิธีการ</a:t>
                      </a:r>
                      <a:endParaRPr lang="th-TH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_Layiji MaHaNiYom V 1.2" pitchFamily="2" charset="0"/>
                          <a:cs typeface="_Layiji MaHaNiYom V 1.2" pitchFamily="2" charset="0"/>
                        </a:rPr>
                        <a:t>ไม่เป็นพิธีการ</a:t>
                      </a:r>
                      <a:endParaRPr lang="th-TH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2842" y="3143248"/>
          <a:ext cx="871544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200"/>
                <a:gridCol w="1714512"/>
                <a:gridCol w="1857388"/>
                <a:gridCol w="1900252"/>
                <a:gridCol w="1743088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พิธีการ</a:t>
                      </a:r>
                      <a:endParaRPr lang="th-TH" sz="32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ทางการ</a:t>
                      </a:r>
                      <a:endParaRPr lang="th-TH" sz="32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ภาษาระดับกึ่งทางการ</a:t>
                      </a:r>
                      <a:endParaRPr lang="th-TH" sz="32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</a:t>
                      </a:r>
                    </a:p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ไม่เป็นทางการ</a:t>
                      </a:r>
                      <a:endParaRPr lang="th-TH" sz="32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_Layiji MaHaNiYom V 1.2" pitchFamily="2" charset="0"/>
                          <a:cs typeface="_Layiji MaHaNiYom V 1.2" pitchFamily="2" charset="0"/>
                        </a:rPr>
                        <a:t>ภาษาระดับกันเอง</a:t>
                      </a:r>
                      <a:endParaRPr lang="th-TH" sz="3200" dirty="0">
                        <a:latin typeface="_Layiji MaHaNiYom V 1.2" pitchFamily="2" charset="0"/>
                        <a:cs typeface="_Layiji MaHaNiYom V 1.2" pitchFamily="2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285852" y="428604"/>
            <a:ext cx="578647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1.0_tuswave_ps" pitchFamily="18" charset="0"/>
              </a:rPr>
              <a:t>วิธีแบ่งภาษาเป็นระดับต่างๆ</a:t>
            </a:r>
            <a:endParaRPr lang="th-TH" sz="4000" dirty="0">
              <a:solidFill>
                <a:srgbClr val="FF0000"/>
              </a:solidFill>
              <a:latin typeface="1.0_tuswave_p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42910" y="714356"/>
            <a:ext cx="2143140" cy="221457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โอกาส</a:t>
            </a:r>
          </a:p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และ</a:t>
            </a:r>
          </a:p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สถานที่</a:t>
            </a:r>
            <a:endParaRPr lang="en-US" sz="40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72198" y="4429132"/>
            <a:ext cx="2071702" cy="20002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2547_Ddinya12" pitchFamily="2" charset="0"/>
                <a:cs typeface="2547_Ddinya12" pitchFamily="2" charset="0"/>
              </a:rPr>
              <a:t>ปัจจัย</a:t>
            </a:r>
          </a:p>
          <a:p>
            <a:pPr algn="ctr"/>
            <a:r>
              <a:rPr lang="th-TH" sz="3200" b="1" dirty="0" smtClean="0">
                <a:latin typeface="2547_Ddinya12" pitchFamily="2" charset="0"/>
                <a:cs typeface="2547_Ddinya12" pitchFamily="2" charset="0"/>
              </a:rPr>
              <a:t>ที่กำหนดระดับภาษา</a:t>
            </a:r>
            <a:endParaRPr lang="th-TH" sz="3200" b="1" dirty="0">
              <a:latin typeface="2547_Ddinya12" pitchFamily="2" charset="0"/>
              <a:cs typeface="2547_Ddinya12" pitchFamily="2" charset="0"/>
            </a:endParaRPr>
          </a:p>
        </p:txBody>
      </p:sp>
      <p:sp>
        <p:nvSpPr>
          <p:cNvPr id="8" name="สี่เหลี่ยมผืนผ้ามุมมน 3"/>
          <p:cNvSpPr/>
          <p:nvPr/>
        </p:nvSpPr>
        <p:spPr>
          <a:xfrm>
            <a:off x="928662" y="4143380"/>
            <a:ext cx="2143140" cy="214314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ความสัมพันธ์ระหว่างบุคคล</a:t>
            </a:r>
            <a:endParaRPr lang="en-US" sz="40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9" name="สี่เหลี่ยมผืนผ้ามุมมน 3"/>
          <p:cNvSpPr/>
          <p:nvPr/>
        </p:nvSpPr>
        <p:spPr>
          <a:xfrm>
            <a:off x="3929058" y="2571744"/>
            <a:ext cx="2143140" cy="228601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ลักษณะของเนื้อหา</a:t>
            </a:r>
            <a:endParaRPr lang="en-US" sz="40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10" name="สี่เหลี่ยมผืนผ้ามุมมน 3"/>
          <p:cNvSpPr/>
          <p:nvPr/>
        </p:nvSpPr>
        <p:spPr>
          <a:xfrm>
            <a:off x="6500826" y="785794"/>
            <a:ext cx="2143140" cy="228601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สื่อที่ใช้</a:t>
            </a:r>
            <a:endParaRPr lang="en-US" sz="40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20921530">
            <a:off x="1500166" y="2714620"/>
            <a:ext cx="1000132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 rot="19534375">
            <a:off x="2960707" y="4162946"/>
            <a:ext cx="1599458" cy="860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 rot="18307711">
            <a:off x="5835284" y="2725147"/>
            <a:ext cx="1462964" cy="913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285852" y="214290"/>
            <a:ext cx="578647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ใบมอบหมายงาน</a:t>
            </a:r>
            <a:endParaRPr lang="th-TH" sz="4000" dirty="0">
              <a:solidFill>
                <a:srgbClr val="FF00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๑.ทำไมต้องมีระดับภาษา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th-TH" sz="1800" dirty="0"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214554"/>
            <a:ext cx="85011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๒.การกล่าวรายงานในกิจกรรมต่างๆ ต้องใช้ระดับภาษาใด  เพราะเหตุใด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th-TH" dirty="0"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500438"/>
            <a:ext cx="8501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๓.แต่งข้อความที่มีเนื้อหาเดียวกัน แต่ระดับภาษาต่างกัน (</a:t>
            </a:r>
            <a:r>
              <a:rPr lang="th-TH" i="1" u="sng" dirty="0" smtClean="0">
                <a:latin typeface="_Layiji MaHaNiYom V 1.2" pitchFamily="2" charset="0"/>
                <a:cs typeface="_Layiji MaHaNiYom V 1.2" pitchFamily="2" charset="0"/>
              </a:rPr>
              <a:t>กำหนดให้</a:t>
            </a:r>
            <a:r>
              <a:rPr lang="th-TH" i="1" dirty="0" smtClean="0">
                <a:latin typeface="_Layiji MaHaNiYom V 1.2" pitchFamily="2" charset="0"/>
                <a:cs typeface="_Layiji MaHaNiYom V 1.2" pitchFamily="2" charset="0"/>
              </a:rPr>
              <a:t> คือระดับพิธีการ กับระดับกึ่งทางการ</a:t>
            </a:r>
            <a:r>
              <a:rPr lang="th-TH" dirty="0" smtClean="0">
                <a:latin typeface="_Layiji MaHaNiYom V 1.2" pitchFamily="2" charset="0"/>
                <a:cs typeface="_Layiji MaHaNiYom V 1.2" pitchFamily="2" charset="0"/>
              </a:rPr>
              <a:t>)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800" dirty="0" smtClean="0">
                <a:latin typeface="_Layiji MaHaNiYom V 1.2" pitchFamily="2" charset="0"/>
                <a:cs typeface="_Layiji MaHaNiYom V 1.2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th-TH" dirty="0"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1411</TotalTime>
  <Words>202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120</cp:revision>
  <dcterms:created xsi:type="dcterms:W3CDTF">2018-01-17T06:00:01Z</dcterms:created>
  <dcterms:modified xsi:type="dcterms:W3CDTF">2018-10-29T08:08:33Z</dcterms:modified>
</cp:coreProperties>
</file>