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ส่วนที่ไม่มีชื่อ)" id="{BA0D679D-82A7-4477-BB0A-FBBF15098BB6}">
          <p14:sldIdLst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00"/>
    <a:srgbClr val="CC3300"/>
    <a:srgbClr val="FF8029"/>
    <a:srgbClr val="FF0066"/>
    <a:srgbClr val="FFCCFF"/>
    <a:srgbClr val="000099"/>
    <a:srgbClr val="009900"/>
    <a:srgbClr val="A50021"/>
    <a:srgbClr val="FF7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7687" autoAdjust="0"/>
  </p:normalViewPr>
  <p:slideViewPr>
    <p:cSldViewPr>
      <p:cViewPr varScale="1">
        <p:scale>
          <a:sx n="72" d="100"/>
          <a:sy n="72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237C-D12A-48B4-8EEA-EF40B22129F1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927B-A553-40EE-A252-75590EB27D4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86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6927B-A553-40EE-A252-75590EB27D41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319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615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618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18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96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41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8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800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36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44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2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900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D993-5EAF-4CAA-89A0-9FA403E1F1A2}" type="datetimeFigureOut">
              <a:rPr lang="th-TH" smtClean="0"/>
              <a:t>16/01/61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651B-49F2-4F53-8B25-30822550044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184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827584" y="1250301"/>
            <a:ext cx="6768753" cy="3888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4851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rgbClr val="00B0F0">
                      <a:alpha val="40000"/>
                    </a:srgbClr>
                  </a:glow>
                </a:effectLst>
                <a:cs typeface="+mj-cs"/>
              </a:rPr>
              <a:t>ความรู้เกี่ยวกับเรียงความ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rgbClr val="00B0F0">
                    <a:alpha val="40000"/>
                  </a:srgbClr>
                </a:glo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56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546246" y="1556792"/>
            <a:ext cx="8208912" cy="4944008"/>
          </a:xfrm>
          <a:prstGeom prst="roundRect">
            <a:avLst>
              <a:gd name="adj" fmla="val 1142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	ดิฉัน</a:t>
            </a:r>
            <a:r>
              <a:rPr lang="th-TH" dirty="0">
                <a:solidFill>
                  <a:schemeClr val="tx1"/>
                </a:solidFill>
                <a:cs typeface="+mj-cs"/>
              </a:rPr>
              <a:t>รักพ่อหลวงก็เพราะพระองค์ทรงสอนให้ดิฉันรักและภูมิใจที่เกิดมาเป็นคนไทย ในชาติไทยที่มีความร่มเย็นเป็นสุขด้วยพระบารมีปกเกล้าฯ พระบารมีที่เกิดจากน้ำพระราชหฤทัย น้ำพักน้ำแรง มันสมอง หยาดเหงื่อของพระองค์ ตลอดระยะเวลากว่า ๖๐ ปี ที่ครองราชย์ พระเมตตาของพระองค์เปี่ยมล้นมากยิ่งนัก พ่อทำเพื่อลูกมากมายเพียงนี้ แล้วทำไมดิฉันถึงไม่รักพ่อหลวงล่ะคะ</a:t>
            </a:r>
          </a:p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	ภูมิใจ</a:t>
            </a:r>
            <a:r>
              <a:rPr lang="th-TH" dirty="0">
                <a:solidFill>
                  <a:schemeClr val="tx1"/>
                </a:solidFill>
                <a:cs typeface="+mj-cs"/>
              </a:rPr>
              <a:t>และดีใจที่เกิดมาเป็นลูกของพ่อหลวง สิ่งที่ลูกจะตอบแทนให้พ่อ มันคงเทียบเท่ากับสิ่งที่พ่อทำให้ลูกไม่ได้ แต่ลูกคนนี้ขอสัญญาว่าจะเป็น "คนดี" ให้พ่อภูมิใจ จะเดินตามเส้นทางของพ่อ และลูกจะขอเป็นข้าฯฝ่าพระบาทของพ่อทุกชาติไป วันนี้สิ่งที่ลูกอยากบอกพ่อก็คือ "ถึงพ่อจะไม่เคยบอกเคยสอนให้รักพ่อ แต่ลูกก็รักพ่อสุดขั้วหัวใจของลูกจริง ๆ พ่อ"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โดย นางสาว</a:t>
            </a:r>
            <a:r>
              <a:rPr lang="th-TH" b="1" dirty="0" err="1">
                <a:solidFill>
                  <a:schemeClr val="tx1"/>
                </a:solidFill>
                <a:cs typeface="+mj-cs"/>
              </a:rPr>
              <a:t>ปวีณา</a:t>
            </a:r>
            <a:r>
              <a:rPr lang="th-TH" b="1" dirty="0">
                <a:solidFill>
                  <a:schemeClr val="tx1"/>
                </a:solidFill>
                <a:cs typeface="+mj-cs"/>
              </a:rPr>
              <a:t> อินทะปัญญา ได้รับรางวัลที่ 2</a:t>
            </a:r>
          </a:p>
        </p:txBody>
      </p:sp>
    </p:spTree>
    <p:extLst>
      <p:ext uri="{BB962C8B-B14F-4D97-AF65-F5344CB8AC3E}">
        <p14:creationId xmlns:p14="http://schemas.microsoft.com/office/powerpoint/2010/main" val="5109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355976" y="941039"/>
            <a:ext cx="3865782" cy="1368152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2592"/>
              </a:avLst>
            </a:prstTxWarp>
            <a:spAutoFit/>
          </a:bodyPr>
          <a:lstStyle/>
          <a:p>
            <a:r>
              <a:rPr lang="th-TH" sz="8000" b="1" dirty="0">
                <a:ln w="900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rgbClr val="00CC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เรียงความ</a:t>
            </a:r>
          </a:p>
        </p:txBody>
      </p:sp>
    </p:spTree>
    <p:extLst>
      <p:ext uri="{BB962C8B-B14F-4D97-AF65-F5344CB8AC3E}">
        <p14:creationId xmlns:p14="http://schemas.microsoft.com/office/powerpoint/2010/main" val="34521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49221" y="243000"/>
            <a:ext cx="8418242" cy="5544616"/>
          </a:xfrm>
          <a:prstGeom prst="roundRect">
            <a:avLst>
              <a:gd name="adj" fmla="val 1142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เรียงความ</a:t>
            </a:r>
          </a:p>
          <a:p>
            <a:pPr algn="ctr"/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เรื่อง ความมีน้ำใจ</a:t>
            </a:r>
          </a:p>
          <a:p>
            <a:r>
              <a:rPr lang="th-TH" sz="2600" dirty="0" smtClean="0">
                <a:solidFill>
                  <a:schemeClr val="tx1"/>
                </a:solidFill>
                <a:cs typeface="+mj-cs"/>
              </a:rPr>
              <a:t>	ความมีน้ำใจ คือ การที่คนๆหนึ่งสามารถเสียสละบางสิ่งบางอย่างแก่คนอีกคนหนึ่งหรือบุคคลหลายคนก็ได้</a:t>
            </a:r>
          </a:p>
          <a:p>
            <a:r>
              <a:rPr lang="th-TH" sz="2600" dirty="0" smtClean="0">
                <a:solidFill>
                  <a:schemeClr val="tx1"/>
                </a:solidFill>
                <a:cs typeface="+mj-cs"/>
              </a:rPr>
              <a:t>	ในยุคปัจจุบันเราต้องอยู่กันเป็นสังคม เป็นชุมชนก็มักจะมีทั้งคนหมู่มากคนกลุ่มน้อย ในยุคที่ไม่มีใครสามารถดำรงชีวิตอยู่คนเดียวได้เราก็ต้องพึ่งพาอาศัยกันความมีน้ำใจ เป็นอีกสิ่งหนึ่งที่สำคัญมาก ในการอยู่ร่วมกันอย่างมีความสุขไม่ว่าจะเรื่องเล็ก เรื่องใหญ่ ถ้าหากเราต่างมีน้ำใจช่วยเหลือกันและกัน เราก็จะผ่านปัญหาใหญ่น้อยเหล่านี้ไปได้</a:t>
            </a:r>
          </a:p>
          <a:p>
            <a:r>
              <a:rPr lang="th-TH" sz="2600" dirty="0" smtClean="0">
                <a:solidFill>
                  <a:schemeClr val="tx1"/>
                </a:solidFill>
                <a:cs typeface="+mj-cs"/>
              </a:rPr>
              <a:t>	ความมีน้ำใจเราสามารถมีน้ำใจกับใครได้ทุกคน ไม่จำเป็นต้องเป็นคนรู้จักการมีน้ำใจต้องมีขอบเขต เราช่วยได้แค่ไหนก็ควรจะทำได้แค่นั้นไม่ควรช่วยเหลือจนเกินกำลังจนทำให้ตัวเองเดือดร้อนหรือไม่ควรช่วยเหลือในสิ่งที่บุคคลอื่นได้รับความเดือดร้อนด้วย</a:t>
            </a:r>
          </a:p>
          <a:p>
            <a:r>
              <a:rPr lang="th-TH" sz="2600" dirty="0" smtClean="0">
                <a:solidFill>
                  <a:schemeClr val="tx1"/>
                </a:solidFill>
                <a:cs typeface="+mj-cs"/>
              </a:rPr>
              <a:t>	สุดท้ายแล้ว เราทุกคนต้องรู้จักช่วยเหลือซึ่งกันและกันไม่ควรเลือกช่วยเหลือเฉพาะบุคคลกลุ่มใดกลุ่มหนึ่ง แต่หากบุคคลกลุ่มนั้นคิดทำชั่ว หรือสิ่งไม่ดีเราก็ควรอยู่ห่าง</a:t>
            </a: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366863" y="5883424"/>
            <a:ext cx="54006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ผลงานของ</a:t>
            </a:r>
          </a:p>
          <a:p>
            <a:pPr algn="ctr"/>
            <a:r>
              <a:rPr lang="th-TH" dirty="0" smtClean="0">
                <a:cs typeface="+mj-cs"/>
              </a:rPr>
              <a:t>นางสาวเก</a:t>
            </a:r>
            <a:r>
              <a:rPr lang="th-TH" dirty="0" err="1" smtClean="0">
                <a:cs typeface="+mj-cs"/>
              </a:rPr>
              <a:t>วลิน</a:t>
            </a:r>
            <a:r>
              <a:rPr lang="th-TH" dirty="0" smtClean="0">
                <a:cs typeface="+mj-cs"/>
              </a:rPr>
              <a:t> นาคคำ  เลขที่  ๑๗  ชั้น ม.๖/๙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6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ดมุมสี่เหลี่ยมผืนผ้าด้านทแยงมุม 2"/>
          <p:cNvSpPr/>
          <p:nvPr/>
        </p:nvSpPr>
        <p:spPr>
          <a:xfrm>
            <a:off x="467544" y="1124744"/>
            <a:ext cx="2952328" cy="1296144"/>
          </a:xfrm>
          <a:prstGeom prst="snip2DiagRect">
            <a:avLst>
              <a:gd name="adj1" fmla="val 0"/>
              <a:gd name="adj2" fmla="val 38754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ln w="12700">
                  <a:noFill/>
                  <a:prstDash val="solid"/>
                </a:ln>
                <a:solidFill>
                  <a:srgbClr val="CC3300"/>
                </a:solidFill>
                <a:latin typeface="KodchiangUPC" pitchFamily="18" charset="-34"/>
                <a:cs typeface="KodchiangUPC" pitchFamily="18" charset="-34"/>
              </a:rPr>
              <a:t>เรียงความ หมายถึง</a:t>
            </a:r>
            <a:endParaRPr lang="th-TH" sz="3600" b="1" dirty="0">
              <a:ln w="12700">
                <a:noFill/>
                <a:prstDash val="solid"/>
              </a:ln>
              <a:solidFill>
                <a:srgbClr val="CC33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83568" y="2780928"/>
            <a:ext cx="7795390" cy="3600400"/>
          </a:xfrm>
          <a:prstGeom prst="roundRect">
            <a:avLst>
              <a:gd name="adj" fmla="val 1731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200" dirty="0" smtClean="0">
                <a:solidFill>
                  <a:schemeClr val="tx1"/>
                </a:solidFill>
                <a:ea typeface="Calibri"/>
                <a:cs typeface="Angsana New"/>
              </a:rPr>
              <a:t>	การ</a:t>
            </a:r>
            <a:r>
              <a:rPr lang="th-TH" sz="3200" dirty="0">
                <a:solidFill>
                  <a:schemeClr val="tx1"/>
                </a:solidFill>
                <a:ea typeface="Calibri"/>
                <a:cs typeface="Angsana New"/>
              </a:rPr>
              <a:t>นำเอาคำมาประกอบแต่งเป็นเรื่องราวอาจใช้วิธีการเขียนหรือการพูด </a:t>
            </a:r>
            <a:r>
              <a:rPr lang="th-TH" sz="3200" dirty="0" smtClean="0">
                <a:solidFill>
                  <a:schemeClr val="tx1"/>
                </a:solidFill>
                <a:ea typeface="Calibri"/>
                <a:cs typeface="Angsana New"/>
              </a:rPr>
              <a:t>ก็ได้ </a:t>
            </a:r>
            <a:r>
              <a:rPr lang="th-TH" sz="3200" dirty="0">
                <a:solidFill>
                  <a:schemeClr val="tx1"/>
                </a:solidFill>
                <a:ea typeface="Calibri"/>
                <a:cs typeface="Angsana New"/>
              </a:rPr>
              <a:t>การเขียน จดหมาย รายงาน ตอบคำถาม ข่าว บทความ ฯลฯ อาศัยเรียงความเป็นพื้นฐาน ทั้งนั้น ดังนั้น การเขียนเรียงความจึงมีความสำคัญ ช่วยให้พูดหรือเขียนในรูปแบบต่าง ๆ ได้ดี นอกจากนี้ก่อนเรียงเขียนความเราต้องค้นคว้า รวบรวมความรู้ ความคิด และนำมาจัดเป็นระเบียบ </a:t>
            </a:r>
            <a:r>
              <a:rPr lang="th-TH" sz="3200" dirty="0" smtClean="0">
                <a:solidFill>
                  <a:schemeClr val="tx1"/>
                </a:solidFill>
                <a:ea typeface="Calibri"/>
                <a:cs typeface="Angsana New"/>
              </a:rPr>
              <a:t>จึงเท่ากับ</a:t>
            </a:r>
            <a:r>
              <a:rPr lang="th-TH" sz="3200" dirty="0">
                <a:solidFill>
                  <a:schemeClr val="tx1"/>
                </a:solidFill>
                <a:ea typeface="Calibri"/>
                <a:cs typeface="Angsana New"/>
              </a:rPr>
              <a:t>เป็นการฝึกสิ่ง</a:t>
            </a:r>
            <a:r>
              <a:rPr lang="th-TH" sz="3200" dirty="0" smtClean="0">
                <a:solidFill>
                  <a:schemeClr val="tx1"/>
                </a:solidFill>
                <a:ea typeface="Calibri"/>
                <a:cs typeface="Angsana New"/>
              </a:rPr>
              <a:t>เหล่านี้ให้กับ</a:t>
            </a:r>
            <a:r>
              <a:rPr lang="th-TH" sz="3200" dirty="0">
                <a:solidFill>
                  <a:schemeClr val="tx1"/>
                </a:solidFill>
                <a:ea typeface="Calibri"/>
                <a:cs typeface="Angsana New"/>
              </a:rPr>
              <a:t>ตนเองได้อย่างดีอีกด้วย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15616" y="1700808"/>
            <a:ext cx="7128792" cy="3384376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th-TH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/>
                <a:cs typeface="Angsana New"/>
              </a:rPr>
              <a:t>ประกอบด้วยส่วนสำคัญ ๓ ส่วน</a:t>
            </a: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/>
                <a:ea typeface="Calibri"/>
                <a:cs typeface="Cordia New"/>
              </a:rPr>
              <a:t> 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799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357673" y="548680"/>
            <a:ext cx="8568952" cy="5975652"/>
          </a:xfrm>
          <a:prstGeom prst="roundRect">
            <a:avLst>
              <a:gd name="adj" fmla="val 1142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๑.  </a:t>
            </a:r>
            <a:r>
              <a:rPr lang="th-TH" b="1" dirty="0">
                <a:solidFill>
                  <a:schemeClr val="tx1"/>
                </a:solidFill>
                <a:cs typeface="+mj-cs"/>
              </a:rPr>
              <a:t>การเขียนส่วนนำ  </a:t>
            </a:r>
            <a:r>
              <a:rPr lang="th-TH" dirty="0">
                <a:solidFill>
                  <a:schemeClr val="tx1"/>
                </a:solidFill>
                <a:cs typeface="+mj-cs"/>
              </a:rPr>
              <a:t>ดังได้กล่าวแล้วว่าส่วนนำเป็นส่วนที่แสดงประเด็นหลักหรือจุดประสงค์ของเรื่อง ดังนั้น ส่วนนำจึงเป็นการบอกผู้อ่านถึงเนื้อหาที่นำเสนอและยังเป็นการเร้าความสนใจให้อยากอ่าน เรื่องจนจบ การเขียนส่วนนำเพื่อเร้าความสนใจนั้นมีหลายวิธี แล้วแต่ผู้เขียนจะเลือกตามความเหมาะสม อาจนำด้วยปัญหาเร่งด่วน หรือหัวข้อที่กำลังเป็นเรื่องที่น่าสนใจ คำถาม การเล่าเรื่องที่จะเขียน การยกคำพูด ข้อความ หรือสุภาษิตที่น่าสนใจ บทร้อยกรอง การอธิบายความเป็นมาของเรื่อง การบอกจุดประสงค์ของการเขียน การให้คำจำกัดความ ของคำสำคัญของเรื่องที่จะเขียน  แรงบันดาลใจ ฯลฯ ดังตัวอย่าง เช่น</a:t>
            </a:r>
          </a:p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	๑. นำ</a:t>
            </a:r>
            <a:r>
              <a:rPr lang="th-TH" dirty="0">
                <a:solidFill>
                  <a:schemeClr val="tx1"/>
                </a:solidFill>
                <a:cs typeface="+mj-cs"/>
              </a:rPr>
              <a:t>ด้วยปัญหาเร่งด่วน หรือหัวข้อที่กำลังเป็นเรื่องที่น่าสนใจ เช่น เดี๋ยวนี้ไม่ว่าจะเดินไปทางไหน จะพบกลุ่มสนทนากลุ่มย่อย ๆ วิสัชนากันด้วยเรื่อง “วิสามัญฆาตกรรม” ในคดียาเสพติด บ้างก็ว่าเป็นความชอบธรรม บ้างก็ว่ารุนแรงเกินเหตุ หลายคนจึงตั้งคำถามว่า ถ้าไม่ทำวิสามัญฆาตกรรมกรณียาเสพติด แล้วจะใช้วิธีการชอบธรรมอันใด ที่จะล้างบางผู้ค้าหรือผู้บ่อนทำลายเหล่านี้ลงได้ในเวลาอันรวดเร็ว</a:t>
            </a:r>
          </a:p>
        </p:txBody>
      </p:sp>
    </p:spTree>
    <p:extLst>
      <p:ext uri="{BB962C8B-B14F-4D97-AF65-F5344CB8AC3E}">
        <p14:creationId xmlns:p14="http://schemas.microsoft.com/office/powerpoint/2010/main" val="3169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29411" y="548679"/>
            <a:ext cx="8574292" cy="6117163"/>
          </a:xfrm>
          <a:prstGeom prst="roundRect">
            <a:avLst>
              <a:gd name="adj" fmla="val 1142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	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๒. </a:t>
            </a:r>
            <a:r>
              <a:rPr lang="th-TH" b="1" dirty="0">
                <a:solidFill>
                  <a:schemeClr val="tx1"/>
                </a:solidFill>
                <a:cs typeface="+mj-cs"/>
              </a:rPr>
              <a:t>การเขียนส่วนเนื้อเรื่อง  </a:t>
            </a:r>
            <a:r>
              <a:rPr lang="th-TH" dirty="0">
                <a:solidFill>
                  <a:schemeClr val="tx1"/>
                </a:solidFill>
                <a:cs typeface="+mj-cs"/>
              </a:rPr>
              <a:t>เนื้อเรื่องเป็นส่วนสำคัญที่สุดของเรียงความ เพราะเป็นส่วนที่ต้องแสดงความรู้ ความคิดเห็น ให้ผู้อ่านทราบตามโครงเรื่องที่วางไว้ เนื้อเรื่องที่ต้องแสดงออกถึงความรู้ ความคิดเห็นอย่างชัดแจ้ง มีรายละเอียดที่เป็นข้อเท็จจริงและมีการอธิบายอย่างเป็นลำดับขั้น มีการหยิบยกอุทาหรณ์ ตัวอย่าง ทฤษฎี สถิติ คำกล่าว หลักปรัชญา หรือสุภาษิต คำพังเพย ฯลฯ สนับสนุนความรู้ความคิดเห็นนั้น เนื้อเรื่องประกอบด้วยย่อหน้าต่าง ๆ หลายย่อหน้าตาม สาระสำคัญที่ต้องการกล่าวถึงเปรียบกันว่า เนื้อเรื่องเหมือนส่วนลำตัวของคนที่ประกอบด้วย อวัยวะต่าง ๆ แต่รวมกันแล้วเป็นตัวบุคคล ดังนั้นการเขียนเนื้อเรื่องถึงจะแตกแยกย่อย ออกไปอย่างไร จะต้องรักษาสาระสำคัญใหญ่ของเรื่องไว้  การแตกแยกย่อยเป็นไปเพื่อประกอบให้สาระสำคัญใหญ่ของเรื่องซึ่งเปรียบเหมือนตัวคน สมบูรณ์ในแต่ละย่อหน้า ประกอบด้วยส่วนที่เป็นเนื้อหา คือ ความรู้หรือความคิดเห็นที่ต้องการแสดงออก การอธิบาย และอุทาหรณ์คือ การอ้างอิง ตัวอย่าง ฯลฯ ที่สนับสนุนให้เห็นจริงเห็นจัง ส่วนสำนวนโวหาร จะใช้แบบใดบ้าง โปรดศึกษาเรื่องสำนวนโวหารในหัวข้อต่อไป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9982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17781" y="2655911"/>
            <a:ext cx="8574292" cy="3828391"/>
          </a:xfrm>
          <a:prstGeom prst="roundRect">
            <a:avLst>
              <a:gd name="adj" fmla="val 1142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000" dirty="0" smtClean="0">
                <a:solidFill>
                  <a:schemeClr val="tx1"/>
                </a:solidFill>
                <a:cs typeface="+mj-cs"/>
              </a:rPr>
              <a:t>	</a:t>
            </a:r>
            <a:r>
              <a:rPr lang="th-TH" sz="3000" b="1" dirty="0" smtClean="0">
                <a:solidFill>
                  <a:schemeClr val="tx1"/>
                </a:solidFill>
                <a:cs typeface="+mj-cs"/>
              </a:rPr>
              <a:t>๓. การเขียนส่วนท้ายหรือส่วนสรุป  </a:t>
            </a:r>
            <a:r>
              <a:rPr lang="th-TH" sz="3000" dirty="0">
                <a:solidFill>
                  <a:schemeClr val="tx1"/>
                </a:solidFill>
                <a:cs typeface="+mj-cs"/>
              </a:rPr>
              <a:t>ส่วนท้ายหรือส่วนสรุป ส่วนปิดเรื่องเป็นส่วนที่มีความสัมพันธ์เกี่ยวเนื่องกับเนื้อหา</a:t>
            </a:r>
          </a:p>
          <a:p>
            <a:r>
              <a:rPr lang="th-TH" sz="3000" dirty="0">
                <a:solidFill>
                  <a:schemeClr val="tx1"/>
                </a:solidFill>
                <a:cs typeface="+mj-cs"/>
              </a:rPr>
              <a:t>ส่วนอื่น ๆ โดยตลอด และเป็นส่วนที่บอกผู้อ่านว่าเรื่องราวที่เสนอมานั้นได้สิ้นสุดลงแล้ว วิธีการเขียนส่วนท้ายมีด้วยกันหลายวิธี เช่น เน้นย้ำประเด็นหลัก เสนอคำถามหรือข้อคิด สรุปเรื่อง เสนอความคิดของผู้เขียน ขยายจุดประสงค์ของผู้เขียน หรือสรุปด้วยสุภาษิต คำคม สำนวนโวหาร คำพังเพยอ้างคำพูดของบุคคล อ้างทฤษฎี หลักศาสนา หรือคำสอนและ บทร้อยกรอง ฯลฯ</a:t>
            </a:r>
          </a:p>
        </p:txBody>
      </p:sp>
    </p:spTree>
    <p:extLst>
      <p:ext uri="{BB962C8B-B14F-4D97-AF65-F5344CB8AC3E}">
        <p14:creationId xmlns:p14="http://schemas.microsoft.com/office/powerpoint/2010/main" val="15989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1484784"/>
            <a:ext cx="5904656" cy="2921294"/>
          </a:xfrm>
          <a:prstGeom prst="rect">
            <a:avLst/>
          </a:prstGeom>
        </p:spPr>
        <p:txBody>
          <a:bodyPr wrap="none">
            <a:prstTxWarp prst="textCurveUp">
              <a:avLst>
                <a:gd name="adj" fmla="val 4779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ตัวอย่างเรียงความ</a:t>
            </a:r>
          </a:p>
        </p:txBody>
      </p:sp>
    </p:spTree>
    <p:extLst>
      <p:ext uri="{BB962C8B-B14F-4D97-AF65-F5344CB8AC3E}">
        <p14:creationId xmlns:p14="http://schemas.microsoft.com/office/powerpoint/2010/main" val="27608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29411" y="548679"/>
            <a:ext cx="8574292" cy="6117163"/>
          </a:xfrm>
          <a:prstGeom prst="roundRect">
            <a:avLst>
              <a:gd name="adj" fmla="val 1142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dirty="0">
                <a:solidFill>
                  <a:schemeClr val="tx1"/>
                </a:solidFill>
                <a:cs typeface="+mj-cs"/>
              </a:rPr>
              <a:t>เรียงความ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cs typeface="+mj-cs"/>
              </a:rPr>
              <a:t>เรื่อง "ทำไมเราจึงรัก พระเจ้าอยู่หัว" </a:t>
            </a:r>
          </a:p>
          <a:p>
            <a:r>
              <a:rPr lang="th-TH" sz="2400" dirty="0" smtClean="0">
                <a:solidFill>
                  <a:schemeClr val="tx1"/>
                </a:solidFill>
                <a:cs typeface="+mj-cs"/>
              </a:rPr>
              <a:t>	พ่อ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บอกพ่อสอนเราหลายอย่าง เว้นอยู่อย่างเดียวที่พ่อไม่เคยบอก ก็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คือ 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"ให้เราทุกคนรักพ่อ" แต่เราก็รู้สึกด้วยหัวใจเราเองจากสิ่งที่พ่อทำ</a:t>
            </a:r>
          </a:p>
          <a:p>
            <a:r>
              <a:rPr lang="th-TH" sz="2400" dirty="0">
                <a:solidFill>
                  <a:schemeClr val="tx1"/>
                </a:solidFill>
                <a:cs typeface="+mj-cs"/>
              </a:rPr>
              <a:t>เราเคยสงสัยรึเปล่าว่า ทำไมเราเกิดมาต้องมีพ่อทั้งสองคน? ซึ่งเราทุกคนชาวไทยมีพ่อคนนี้เป็นพ่อเหมือนอย่างเรา พ่อที่เราพูดถึงอยู่นี้ก็คือ ก็คือ พ่อหลวงของทุก ๆ คน พระบาทสมเด็จพระเจ้าอยู่หัว ท่านทรงเป็นมากกว่าพระมหากษัตริย์ เพราะทรงเป็นพ่อ และทรง</a:t>
            </a:r>
            <a:r>
              <a:rPr lang="th-TH" sz="2400" dirty="0" err="1">
                <a:solidFill>
                  <a:schemeClr val="tx1"/>
                </a:solidFill>
                <a:cs typeface="+mj-cs"/>
              </a:rPr>
              <a:t>เป็นมาก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ยิ่งกว่าพ่อ และทรงให้มากกว่าชีวิต พ่อคนเป็น ผู้คิด ผู้สร้าง หลักนำใจ เพื่อใช้ชีวิตให้เรารู้จักเพียงพอ ให้เรารู้จักถูกผิด ตามเส้นทางชีวิตของพ่อ </a:t>
            </a:r>
          </a:p>
          <a:p>
            <a:r>
              <a:rPr lang="th-TH" sz="2400" dirty="0" smtClean="0">
                <a:solidFill>
                  <a:schemeClr val="tx1"/>
                </a:solidFill>
                <a:cs typeface="+mj-cs"/>
              </a:rPr>
              <a:t>	ใน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หลวงของเราทรงงานหนักมาโดยตลอด สิ่งที่พ่อทำก็เพื่อความสุขของประชาชนชาวไทย พ่อหลวงเข้าถึงประชาชนทุกหมู่เหล่า ทรงห่วงใย และให้ความช่วยเหลือประชาชนในหลาย ๆ ด้าน ไม่ว่าจะเป็นเรื่องเศรษฐกิจพอเพียง สอนให้เราบริหารจัดการ ให้อยู่อย่างพอเพียงตามอัตภาพของแต่ละคน เมื่อน้ำท่วมก็หยิบยื่นความช่วยเหลือมาโดยตลอด และเมื่อเกิดภัยแล้งพระองค์ก็ทรงมีโครงการฝนเทียม เพื่อแก้ไขภัยแล้งให้กับประชาชนชาวไทย เพื่อให้มีน้ำใช้ น้ำบริโภค น้ำเพื่อใช้ในการเกษตร ทำให้ประชาชนมีอยู่มีกิน มีความเป็นอยู่ที่ดีขึ้น สิ่งที่พ่อทำก็เพื่อความสุขสบายของลูก ๆ ของพระองค์ </a:t>
            </a:r>
          </a:p>
        </p:txBody>
      </p:sp>
    </p:spTree>
    <p:extLst>
      <p:ext uri="{BB962C8B-B14F-4D97-AF65-F5344CB8AC3E}">
        <p14:creationId xmlns:p14="http://schemas.microsoft.com/office/powerpoint/2010/main" val="18673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29411" y="620688"/>
            <a:ext cx="8574292" cy="6048672"/>
          </a:xfrm>
          <a:prstGeom prst="roundRect">
            <a:avLst>
              <a:gd name="adj" fmla="val 11423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	พ่อ</a:t>
            </a:r>
            <a:r>
              <a:rPr lang="th-TH" dirty="0">
                <a:solidFill>
                  <a:schemeClr val="tx1"/>
                </a:solidFill>
                <a:cs typeface="+mj-cs"/>
              </a:rPr>
              <a:t>ทรงเหนื่อยเรารับรู้ได้ แต่พระองค์ไม่เคยตรัสเลยสักคำว่า "เหนื่อย" จนบางครั้งเราก็อดคิดไม่ได้ว่า เราทำงานยังรู้สึกเหนื่อย แล้วพ่อหลวงล่ะทรงงานมากกว่าเราเป็นล้านเท่า พ่อจะเหนื่อยสักแค่ไหน พ่อเคยพักบ้างไหม เพราะที่เราเห็นกันทุกวัน พระองค์ทรงมีพระราช</a:t>
            </a:r>
            <a:r>
              <a:rPr lang="th-TH" dirty="0" err="1">
                <a:solidFill>
                  <a:schemeClr val="tx1"/>
                </a:solidFill>
                <a:cs typeface="+mj-cs"/>
              </a:rPr>
              <a:t>กรณีย</a:t>
            </a:r>
            <a:r>
              <a:rPr lang="th-TH" dirty="0">
                <a:solidFill>
                  <a:schemeClr val="tx1"/>
                </a:solidFill>
                <a:cs typeface="+mj-cs"/>
              </a:rPr>
              <a:t>กิจมากมาย วันหนึ่ง ๆ ต้องเสด็จไปไม่รู้กี่ที่ สิ่งที่พ่อทำ พ่อให้เรา มันบรรยายไม่ถูก แต่เชื่อว่าลูก ๆ ทุกคนรับรู้มันด้วยใจ </a:t>
            </a:r>
            <a:endParaRPr lang="th-TH" dirty="0" smtClean="0">
              <a:solidFill>
                <a:schemeClr val="tx1"/>
              </a:solidFill>
              <a:cs typeface="+mj-cs"/>
            </a:endParaRPr>
          </a:p>
          <a:p>
            <a:r>
              <a:rPr lang="th-TH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จะ</a:t>
            </a:r>
            <a:r>
              <a:rPr lang="th-TH" dirty="0">
                <a:solidFill>
                  <a:schemeClr val="tx1"/>
                </a:solidFill>
                <a:cs typeface="+mj-cs"/>
              </a:rPr>
              <a:t>มีลูกคนไหนในผืนแผ่นดินไทยนี้ที่จะไม่รักพ่อบ้าง? เพราะสิ่งที่เราเห็นมันก็ยืนยันได้ว่า พ่อรักลูกทุก ๆ คนอย่างหาที่สุดไม่ได้ สำหรับดิฉัน รักพ่อหลวง เพราะพ่อทรงสอนให้ดิฉันรักตัวเอง ตั้งแต่การใช้ชีวิตที่ถูกที่ชอบ พ่อมีธรรมะ การประกอบสัมมาอาชีวะ การรู้จักความพอเพียงและพอดี รักที่พระองค์ทรงสอนให้ดิฉันรักคนอื่น (พี่น้องร่วมแผ่นดิน) โดยปราศจากอคติ และไม่คำนึงถึงความแตกต่าง ไม่ว่าจะด้วยเรื่องเชื้อชาติ ศาสนา ฐานะทางสังคม แม้กระทั่งลัทธิทางการเมือง รักพ่อที่ทรงสอนให้ดิฉันรักธรรมชาติ รักป่าไม้ รักต้นน้ำลำธาร รักผืนดิน รักสิ่งแวดล้อมรวมทั้งสัตว์ต่าง ๆ </a:t>
            </a:r>
          </a:p>
        </p:txBody>
      </p:sp>
    </p:spTree>
    <p:extLst>
      <p:ext uri="{BB962C8B-B14F-4D97-AF65-F5344CB8AC3E}">
        <p14:creationId xmlns:p14="http://schemas.microsoft.com/office/powerpoint/2010/main" val="1667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44</Words>
  <Application>Microsoft Office PowerPoint</Application>
  <PresentationFormat>นำเสนอทางหน้าจอ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103</cp:revision>
  <dcterms:created xsi:type="dcterms:W3CDTF">2017-08-26T17:53:08Z</dcterms:created>
  <dcterms:modified xsi:type="dcterms:W3CDTF">2018-01-17T07:14:29Z</dcterms:modified>
</cp:coreProperties>
</file>