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45"/>
  </p:notesMasterIdLst>
  <p:sldIdLst>
    <p:sldId id="315" r:id="rId2"/>
    <p:sldId id="258" r:id="rId3"/>
    <p:sldId id="302" r:id="rId4"/>
    <p:sldId id="280" r:id="rId5"/>
    <p:sldId id="279" r:id="rId6"/>
    <p:sldId id="281" r:id="rId7"/>
    <p:sldId id="277" r:id="rId8"/>
    <p:sldId id="282" r:id="rId9"/>
    <p:sldId id="261" r:id="rId10"/>
    <p:sldId id="284" r:id="rId11"/>
    <p:sldId id="285" r:id="rId12"/>
    <p:sldId id="283" r:id="rId13"/>
    <p:sldId id="287" r:id="rId14"/>
    <p:sldId id="286" r:id="rId15"/>
    <p:sldId id="271" r:id="rId16"/>
    <p:sldId id="303" r:id="rId17"/>
    <p:sldId id="274" r:id="rId18"/>
    <p:sldId id="262" r:id="rId19"/>
    <p:sldId id="304" r:id="rId20"/>
    <p:sldId id="295" r:id="rId21"/>
    <p:sldId id="263" r:id="rId22"/>
    <p:sldId id="305" r:id="rId23"/>
    <p:sldId id="275" r:id="rId24"/>
    <p:sldId id="264" r:id="rId25"/>
    <p:sldId id="272" r:id="rId26"/>
    <p:sldId id="273" r:id="rId27"/>
    <p:sldId id="311" r:id="rId28"/>
    <p:sldId id="294" r:id="rId29"/>
    <p:sldId id="265" r:id="rId30"/>
    <p:sldId id="298" r:id="rId31"/>
    <p:sldId id="299" r:id="rId32"/>
    <p:sldId id="300" r:id="rId33"/>
    <p:sldId id="301" r:id="rId34"/>
    <p:sldId id="297" r:id="rId35"/>
    <p:sldId id="288" r:id="rId36"/>
    <p:sldId id="296" r:id="rId37"/>
    <p:sldId id="306" r:id="rId38"/>
    <p:sldId id="309" r:id="rId39"/>
    <p:sldId id="310" r:id="rId40"/>
    <p:sldId id="312" r:id="rId41"/>
    <p:sldId id="307" r:id="rId42"/>
    <p:sldId id="313" r:id="rId43"/>
    <p:sldId id="314" r:id="rId4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9900"/>
    <a:srgbClr val="663300"/>
    <a:srgbClr val="0000CC"/>
    <a:srgbClr val="00FF00"/>
    <a:srgbClr val="996633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606" autoAdjust="0"/>
  </p:normalViewPr>
  <p:slideViewPr>
    <p:cSldViewPr>
      <p:cViewPr varScale="1">
        <p:scale>
          <a:sx n="74" d="100"/>
          <a:sy n="74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C9623-733A-4C0F-A733-7866A55F4852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3BF4F-0AE0-4196-8777-4EDED382ACD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3BF4F-0AE0-4196-8777-4EDED382ACDC}" type="slidenum">
              <a:rPr lang="th-TH" smtClean="0"/>
              <a:pPr/>
              <a:t>21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C5FBBD-AE77-457B-BDDE-E2A37F074A94}" type="datetimeFigureOut">
              <a:rPr lang="th-TH" smtClean="0"/>
              <a:pPr/>
              <a:t>15/08/61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8D09AD-ADF9-455C-89E5-1C8C0F0CCA7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à¸£à¸¹à¸à¸ à¸²à¸à¸à¸µà¹à¹à¸à¸µà¹à¸¢à¸§à¸à¹à¸­à¸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2786058"/>
            <a:ext cx="33575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ular Callout 11"/>
          <p:cNvSpPr/>
          <p:nvPr/>
        </p:nvSpPr>
        <p:spPr>
          <a:xfrm>
            <a:off x="3500430" y="500042"/>
            <a:ext cx="5214974" cy="2500330"/>
          </a:xfrm>
          <a:prstGeom prst="wedgeRoundRectCallout">
            <a:avLst>
              <a:gd name="adj1" fmla="val -77265"/>
              <a:gd name="adj2" fmla="val 41371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เสียง</a:t>
            </a:r>
          </a:p>
          <a:p>
            <a:pPr algn="ctr"/>
            <a:r>
              <a:rPr lang="th-TH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ในภาษาไทย</a:t>
            </a:r>
            <a:endParaRPr lang="th-TH" sz="54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857620" y="3357562"/>
            <a:ext cx="4572032" cy="1785950"/>
          </a:xfrm>
          <a:prstGeom prst="wedgeEllipseCallout">
            <a:avLst>
              <a:gd name="adj1" fmla="val -74347"/>
              <a:gd name="adj2" fmla="val 23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มีเสียงอะไรบ้าง</a:t>
            </a:r>
            <a:endParaRPr lang="th-TH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500042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rgbClr val="FF0000"/>
                </a:solidFill>
              </a:rPr>
              <a:t>อักษรสูง  </a:t>
            </a:r>
            <a:r>
              <a:rPr lang="th-TH" sz="6000" dirty="0" smtClean="0"/>
              <a:t>๑๑ ตัว</a:t>
            </a:r>
          </a:p>
          <a:p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 ฃ ฉ ส ห ถ ผ ฝ ฐ ศ ษ</a:t>
            </a:r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357290" y="4357694"/>
            <a:ext cx="6500858" cy="1285884"/>
          </a:xfrm>
          <a:prstGeom prst="wedgeEllipseCallout">
            <a:avLst>
              <a:gd name="adj1" fmla="val -16630"/>
              <a:gd name="adj2" fmla="val 47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ฃวด  ของ  ฉัน  ใส่  หีบ  ถม  </a:t>
            </a:r>
          </a:p>
          <a:p>
            <a:pPr algn="ctr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ผี  เฝ้า  ศาล  ฐาน  ฤาษี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eft Arrow 5"/>
          <p:cNvSpPr/>
          <p:nvPr/>
        </p:nvSpPr>
        <p:spPr>
          <a:xfrm rot="19479691">
            <a:off x="4796306" y="2881390"/>
            <a:ext cx="1928826" cy="1143008"/>
          </a:xfrm>
          <a:prstGeom prst="leftArrow">
            <a:avLst>
              <a:gd name="adj1" fmla="val 54776"/>
              <a:gd name="adj2" fmla="val 4880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รหัสลับ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  <p:bldP spid="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500042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อักษรกลาง  ๙ ตัว</a:t>
            </a:r>
          </a:p>
          <a:p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  จ  ด  ต  ฎ  ฏ  บ  ป  อ </a:t>
            </a:r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285720" y="4071942"/>
            <a:ext cx="8358246" cy="1071570"/>
          </a:xfrm>
          <a:prstGeom prst="wedgeEllipseCallout">
            <a:avLst>
              <a:gd name="adj1" fmla="val -16630"/>
              <a:gd name="adj2" fmla="val 47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ไก่  จิก เด็ก ตาย  เฎ็ก  ฏาย  บน  ปาก โอ่ง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eft Arrow 5"/>
          <p:cNvSpPr/>
          <p:nvPr/>
        </p:nvSpPr>
        <p:spPr>
          <a:xfrm rot="19479691">
            <a:off x="4796306" y="2881390"/>
            <a:ext cx="1928826" cy="1143008"/>
          </a:xfrm>
          <a:prstGeom prst="leftArrow">
            <a:avLst>
              <a:gd name="adj1" fmla="val 54776"/>
              <a:gd name="adj2" fmla="val 4880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รหัสลับ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 animBg="1"/>
      <p:bldP spid="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642918"/>
            <a:ext cx="4786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rgbClr val="FFFF00"/>
                </a:solidFill>
              </a:rPr>
              <a:t>อักษรต่ำ  ๒๔ ตัว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2357422" y="2000240"/>
            <a:ext cx="5857916" cy="12144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ต่ำเดี่ยว</a:t>
            </a:r>
            <a:r>
              <a:rPr lang="th-TH" sz="6600" b="1" dirty="0" smtClean="0"/>
              <a:t>   </a:t>
            </a: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๑๐  ตัว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357422" y="3571876"/>
            <a:ext cx="5857916" cy="12144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ต่ำคู่</a:t>
            </a:r>
            <a:r>
              <a:rPr lang="th-TH" sz="6600" b="1" dirty="0" smtClean="0"/>
              <a:t>         </a:t>
            </a: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๑๔  ตัว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1071538" y="2143116"/>
            <a:ext cx="1714512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กลุ่มที่ ๑</a:t>
            </a:r>
            <a:endParaRPr lang="th-TH" b="1" dirty="0"/>
          </a:p>
        </p:txBody>
      </p:sp>
      <p:sp>
        <p:nvSpPr>
          <p:cNvPr id="7" name="Oval 6"/>
          <p:cNvSpPr/>
          <p:nvPr/>
        </p:nvSpPr>
        <p:spPr>
          <a:xfrm>
            <a:off x="1071538" y="3643314"/>
            <a:ext cx="1714512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กลุ่มที่ ๒</a:t>
            </a:r>
            <a:endParaRPr lang="th-TH" b="1" dirty="0"/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500042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อักษรต่ำเดี่ยว   </a:t>
            </a:r>
            <a:r>
              <a:rPr lang="th-TH" sz="6000" dirty="0" smtClean="0"/>
              <a:t>๑๐ ตัว</a:t>
            </a:r>
          </a:p>
          <a:p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 ญ น ย ณ ร ว ม ฬ ล</a:t>
            </a:r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71472" y="4071942"/>
            <a:ext cx="8072494" cy="1071570"/>
          </a:xfrm>
          <a:prstGeom prst="wedgeEllipseCallout">
            <a:avLst>
              <a:gd name="adj1" fmla="val -16630"/>
              <a:gd name="adj2" fmla="val 47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งู  ใหญ่  นอน  อยู่  ณ  ริม  วัด  โม ฬี  โลก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eft Arrow 5"/>
          <p:cNvSpPr/>
          <p:nvPr/>
        </p:nvSpPr>
        <p:spPr>
          <a:xfrm rot="19479691">
            <a:off x="4796306" y="2881390"/>
            <a:ext cx="1928826" cy="1143008"/>
          </a:xfrm>
          <a:prstGeom prst="leftArrow">
            <a:avLst>
              <a:gd name="adj1" fmla="val 54776"/>
              <a:gd name="adj2" fmla="val 4880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รหัสลับ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  <p:bldP spid="6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7148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อักษรต่ำคู่  ๑๔ ตัว</a:t>
            </a:r>
          </a:p>
          <a:p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พ่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   </a:t>
            </a: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ค้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า   </a:t>
            </a: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ฟั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   </a:t>
            </a: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อง   </a:t>
            </a: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ซื้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   </a:t>
            </a: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ช้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าง  </a:t>
            </a: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ฮ่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eft Arrow 5"/>
          <p:cNvSpPr/>
          <p:nvPr/>
        </p:nvSpPr>
        <p:spPr>
          <a:xfrm rot="19479691">
            <a:off x="6146542" y="379239"/>
            <a:ext cx="1638129" cy="1025907"/>
          </a:xfrm>
          <a:prstGeom prst="leftArrow">
            <a:avLst>
              <a:gd name="adj1" fmla="val 54776"/>
              <a:gd name="adj2" fmla="val 4880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รหัสลับ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500034" y="2500306"/>
            <a:ext cx="785818" cy="292895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</a:t>
            </a:r>
          </a:p>
          <a:p>
            <a:pPr algn="ctr"/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1643042" y="2500306"/>
            <a:ext cx="857256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ฅ</a:t>
            </a:r>
          </a:p>
          <a:p>
            <a:pPr algn="ctr"/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ฆ</a:t>
            </a:r>
            <a:endParaRPr lang="th-TH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0496" y="2500306"/>
            <a:ext cx="928694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ฑ</a:t>
            </a:r>
          </a:p>
          <a:p>
            <a:pPr algn="ctr"/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</a:t>
            </a:r>
          </a:p>
          <a:p>
            <a:pPr algn="ctr"/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ฒ</a:t>
            </a:r>
            <a:endParaRPr lang="th-TH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2500306"/>
            <a:ext cx="785818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ฌ</a:t>
            </a:r>
            <a:endParaRPr lang="th-TH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1357298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แต่ละหมู่  มี</a:t>
            </a:r>
            <a:r>
              <a:rPr lang="th-TH" sz="8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กี่</a:t>
            </a:r>
            <a:r>
              <a:rPr lang="th-TH" sz="8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เสียง</a:t>
            </a:r>
            <a:endParaRPr lang="th-TH" sz="11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571472" y="428604"/>
            <a:ext cx="3000396" cy="9286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Death Note 1.0" pitchFamily="2" charset="0"/>
                <a:cs typeface="05_ZZ Death Note 1.0" pitchFamily="2" charset="0"/>
              </a:rPr>
              <a:t>ทราบหรือไม่</a:t>
            </a:r>
            <a:endParaRPr lang="th-TH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Death Note 1.0" pitchFamily="2" charset="0"/>
              <a:cs typeface="05_ZZ Death Note 1.0" pitchFamily="2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 rot="1200842">
            <a:off x="908988" y="2367464"/>
            <a:ext cx="2928958" cy="207170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Death Note 1.0" pitchFamily="2" charset="0"/>
                <a:cs typeface="05_ZZ Death Note 1.0" pitchFamily="2" charset="0"/>
              </a:rPr>
              <a:t>คำตอบ</a:t>
            </a:r>
            <a:endParaRPr lang="th-TH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Death Note 1.0" pitchFamily="2" charset="0"/>
              <a:cs typeface="05_ZZ Death Note 1.0" pitchFamily="2" charset="0"/>
            </a:endParaRPr>
          </a:p>
        </p:txBody>
      </p:sp>
      <p:pic>
        <p:nvPicPr>
          <p:cNvPr id="6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571744"/>
            <a:ext cx="3766020" cy="4028790"/>
          </a:xfrm>
          <a:prstGeom prst="rect">
            <a:avLst/>
          </a:prstGeom>
          <a:noFill/>
        </p:spPr>
      </p:pic>
      <p:sp>
        <p:nvSpPr>
          <p:cNvPr id="7" name="Horizontal Scroll 6"/>
          <p:cNvSpPr/>
          <p:nvPr/>
        </p:nvSpPr>
        <p:spPr>
          <a:xfrm rot="1195672">
            <a:off x="5478662" y="4665820"/>
            <a:ext cx="1306777" cy="1918843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๗</a:t>
            </a:r>
            <a:endParaRPr lang="th-TH" sz="16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 animBg="1"/>
      <p:bldP spid="5" grpId="0" build="allAtOnce" animBg="1"/>
      <p:bldP spid="7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500042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rgbClr val="FF0000"/>
                </a:solidFill>
              </a:rPr>
              <a:t>อักษรสูง  </a:t>
            </a:r>
            <a:r>
              <a:rPr lang="th-TH" sz="6000" dirty="0" smtClean="0"/>
              <a:t>๑๑ ตัว</a:t>
            </a:r>
          </a:p>
          <a:p>
            <a:r>
              <a:rPr lang="th-TH" sz="8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 ฃ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ฉ </a:t>
            </a:r>
            <a:r>
              <a:rPr lang="th-TH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ฝ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ฐ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 ษ</a:t>
            </a:r>
            <a:endParaRPr lang="th-TH" sz="8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857628"/>
            <a:ext cx="2071702" cy="2216253"/>
          </a:xfrm>
          <a:prstGeom prst="rect">
            <a:avLst/>
          </a:prstGeom>
          <a:noFill/>
        </p:spPr>
      </p:pic>
      <p:sp>
        <p:nvSpPr>
          <p:cNvPr id="8" name="Explosion 2 7"/>
          <p:cNvSpPr/>
          <p:nvPr/>
        </p:nvSpPr>
        <p:spPr>
          <a:xfrm>
            <a:off x="428596" y="2285992"/>
            <a:ext cx="5572164" cy="45720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72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</a:t>
            </a:r>
            <a:r>
              <a:rPr lang="th-TH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๗</a:t>
            </a:r>
            <a:r>
              <a:rPr lang="th-TH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72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สี</a:t>
            </a:r>
            <a:endParaRPr lang="th-TH" sz="72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14356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/>
              <a:t>อักษรกลาง</a:t>
            </a:r>
          </a:p>
          <a:p>
            <a:r>
              <a:rPr lang="th-TH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</a:t>
            </a:r>
            <a:r>
              <a:rPr lang="th-TH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</a:t>
            </a:r>
            <a:r>
              <a:rPr lang="th-TH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</a:t>
            </a:r>
            <a:r>
              <a:rPr lang="th-TH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ต </a:t>
            </a:r>
            <a:r>
              <a:rPr lang="th-TH" sz="8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ฎ</a:t>
            </a:r>
            <a:r>
              <a:rPr lang="th-TH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ฏ </a:t>
            </a:r>
            <a:r>
              <a:rPr lang="th-TH" sz="8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 </a:t>
            </a:r>
            <a:r>
              <a:rPr lang="th-TH" sz="8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</a:t>
            </a:r>
            <a:r>
              <a:rPr lang="th-TH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8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endParaRPr lang="th-TH" sz="8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85786" y="3500438"/>
            <a:ext cx="2643206" cy="2674788"/>
          </a:xfrm>
          <a:prstGeom prst="rect">
            <a:avLst/>
          </a:prstGeom>
          <a:noFill/>
        </p:spPr>
      </p:pic>
      <p:sp>
        <p:nvSpPr>
          <p:cNvPr id="5" name="Explosion 2 4"/>
          <p:cNvSpPr/>
          <p:nvPr/>
        </p:nvSpPr>
        <p:spPr>
          <a:xfrm>
            <a:off x="3214678" y="2285992"/>
            <a:ext cx="5572164" cy="45720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72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</a:t>
            </a:r>
            <a:r>
              <a:rPr lang="th-TH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๗</a:t>
            </a:r>
            <a:r>
              <a:rPr lang="th-TH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72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สี</a:t>
            </a:r>
            <a:endParaRPr lang="th-TH" sz="72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571480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/>
              <a:t>ต่ำเดี่ยว </a:t>
            </a:r>
          </a:p>
          <a:p>
            <a:r>
              <a:rPr lang="th-TH" sz="8000" b="1" dirty="0" smtClean="0">
                <a:solidFill>
                  <a:srgbClr val="00B0F0"/>
                </a:solidFill>
              </a:rPr>
              <a:t>ง</a:t>
            </a:r>
            <a:r>
              <a:rPr lang="th-TH" sz="8000" b="1" dirty="0" smtClean="0"/>
              <a:t> </a:t>
            </a:r>
            <a:r>
              <a:rPr lang="th-TH" sz="8000" b="1" dirty="0" smtClean="0">
                <a:solidFill>
                  <a:schemeClr val="tx2">
                    <a:lumMod val="50000"/>
                  </a:schemeClr>
                </a:solidFill>
              </a:rPr>
              <a:t>ญ</a:t>
            </a:r>
            <a:r>
              <a:rPr lang="th-TH" sz="8000" b="1" dirty="0" smtClean="0"/>
              <a:t> </a:t>
            </a:r>
            <a:r>
              <a:rPr lang="th-TH" sz="8000" b="1" dirty="0" smtClean="0">
                <a:solidFill>
                  <a:srgbClr val="FF0000"/>
                </a:solidFill>
              </a:rPr>
              <a:t>น</a:t>
            </a:r>
            <a:r>
              <a:rPr lang="th-TH" sz="8000" b="1" dirty="0" smtClean="0"/>
              <a:t> </a:t>
            </a:r>
            <a:r>
              <a:rPr lang="th-TH" sz="8000" b="1" dirty="0" smtClean="0">
                <a:solidFill>
                  <a:schemeClr val="tx2">
                    <a:lumMod val="50000"/>
                  </a:schemeClr>
                </a:solidFill>
              </a:rPr>
              <a:t>ย </a:t>
            </a:r>
            <a:r>
              <a:rPr lang="th-TH" sz="8000" b="1" dirty="0" smtClean="0">
                <a:solidFill>
                  <a:srgbClr val="FF0000"/>
                </a:solidFill>
              </a:rPr>
              <a:t>ณ </a:t>
            </a:r>
            <a:r>
              <a:rPr lang="th-TH" sz="8000" b="1" dirty="0" smtClean="0"/>
              <a:t>ร </a:t>
            </a:r>
            <a:r>
              <a:rPr lang="th-TH" sz="8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ว</a:t>
            </a:r>
            <a:r>
              <a:rPr lang="th-TH" sz="8000" b="1" dirty="0" smtClean="0"/>
              <a:t> </a:t>
            </a:r>
            <a:r>
              <a:rPr lang="th-TH" sz="8000" b="1" dirty="0" smtClean="0">
                <a:solidFill>
                  <a:srgbClr val="FF9900"/>
                </a:solidFill>
              </a:rPr>
              <a:t>ม</a:t>
            </a:r>
            <a:r>
              <a:rPr lang="th-TH" sz="8000" b="1" dirty="0" smtClean="0"/>
              <a:t> </a:t>
            </a:r>
            <a:r>
              <a:rPr lang="th-TH" sz="8000" b="1" dirty="0" smtClean="0">
                <a:solidFill>
                  <a:srgbClr val="00FF00"/>
                </a:solidFill>
              </a:rPr>
              <a:t>ฬ ล</a:t>
            </a:r>
            <a:endParaRPr lang="th-TH" sz="8000" b="1" dirty="0">
              <a:solidFill>
                <a:srgbClr val="00FF00"/>
              </a:solidFill>
            </a:endParaRPr>
          </a:p>
        </p:txBody>
      </p:sp>
      <p:pic>
        <p:nvPicPr>
          <p:cNvPr id="4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357562"/>
            <a:ext cx="2631485" cy="3028658"/>
          </a:xfrm>
          <a:prstGeom prst="rect">
            <a:avLst/>
          </a:prstGeom>
          <a:noFill/>
        </p:spPr>
      </p:pic>
      <p:sp>
        <p:nvSpPr>
          <p:cNvPr id="5" name="Explosion 2 4"/>
          <p:cNvSpPr/>
          <p:nvPr/>
        </p:nvSpPr>
        <p:spPr>
          <a:xfrm>
            <a:off x="500034" y="2500306"/>
            <a:ext cx="5572164" cy="45720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72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</a:t>
            </a:r>
            <a:r>
              <a:rPr lang="th-TH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1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๗</a:t>
            </a:r>
            <a:r>
              <a:rPr lang="th-TH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72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สี</a:t>
            </a:r>
            <a:endParaRPr lang="th-TH" sz="72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7148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อักษรต่ำคู่  ๑๔ ตัว</a:t>
            </a:r>
          </a:p>
          <a:p>
            <a:r>
              <a:rPr lang="th-TH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พ่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   </a:t>
            </a:r>
            <a:r>
              <a:rPr lang="th-TH" sz="6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ค้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า   </a:t>
            </a:r>
            <a:r>
              <a:rPr lang="th-TH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ฟั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   </a:t>
            </a:r>
            <a:r>
              <a:rPr lang="th-TH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อง   </a:t>
            </a:r>
            <a:r>
              <a:rPr lang="th-TH" sz="6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ซื้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   </a:t>
            </a: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ช้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าง  </a:t>
            </a:r>
            <a:r>
              <a:rPr lang="th-TH" sz="6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ฮ่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500034" y="2500306"/>
            <a:ext cx="785818" cy="15716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</a:t>
            </a:r>
          </a:p>
          <a:p>
            <a:pPr algn="ctr"/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1643042" y="2500306"/>
            <a:ext cx="85725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ฅ</a:t>
            </a:r>
          </a:p>
          <a:p>
            <a:pPr algn="ctr"/>
            <a:r>
              <a:rPr lang="th-TH" sz="6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ฆ</a:t>
            </a:r>
            <a:endParaRPr lang="th-TH" sz="4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0496" y="2500306"/>
            <a:ext cx="928694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ฑ</a:t>
            </a:r>
          </a:p>
          <a:p>
            <a:pPr algn="ctr"/>
            <a:r>
              <a:rPr lang="th-TH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ธ</a:t>
            </a:r>
          </a:p>
          <a:p>
            <a:pPr algn="ctr"/>
            <a:r>
              <a:rPr lang="th-TH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ฒ</a:t>
            </a:r>
            <a:endParaRPr lang="th-TH" sz="6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0826" y="2500306"/>
            <a:ext cx="78581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ฌ</a:t>
            </a:r>
            <a:endParaRPr lang="th-TH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357562"/>
            <a:ext cx="2631485" cy="30286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7" grpId="0" build="p" animBg="1"/>
      <p:bldP spid="8" grpId="0" build="p" animBg="1"/>
      <p:bldP spid="9" grpId="0" build="p" animBg="1"/>
      <p:bldP spid="10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3306" y="1357298"/>
            <a:ext cx="46434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Death Note 1.0" pitchFamily="2" charset="0"/>
                <a:cs typeface="05_ZZ Death Note 1.0" pitchFamily="2" charset="0"/>
              </a:rPr>
              <a:t>พยัญชนะ</a:t>
            </a:r>
          </a:p>
          <a:p>
            <a:pPr algn="ctr"/>
            <a:r>
              <a:rPr lang="th-TH" sz="8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Death Note 1.0" pitchFamily="2" charset="0"/>
                <a:cs typeface="05_ZZ Death Note 1.0" pitchFamily="2" charset="0"/>
              </a:rPr>
              <a:t>สระ</a:t>
            </a:r>
          </a:p>
          <a:p>
            <a:pPr algn="ctr"/>
            <a:r>
              <a:rPr lang="th-TH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Death Note 1.0" pitchFamily="2" charset="0"/>
                <a:cs typeface="05_ZZ Death Note 1.0" pitchFamily="2" charset="0"/>
              </a:rPr>
              <a:t>วรรณยุกต์</a:t>
            </a:r>
            <a:endParaRPr lang="th-TH" sz="88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Death Note 1.0" pitchFamily="2" charset="0"/>
              <a:cs typeface="05_ZZ Death Note 1.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571480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2005_iannnnnBMX" pitchFamily="2" charset="0"/>
                <a:cs typeface="2005_iannnnnBMX" pitchFamily="2" charset="0"/>
              </a:rPr>
              <a:t>เรียนไทย  ด้วยรหัสลับ  กับครูนพ</a:t>
            </a:r>
            <a:endParaRPr lang="th-TH" sz="3600" b="1" dirty="0">
              <a:solidFill>
                <a:schemeClr val="tx2">
                  <a:lumMod val="75000"/>
                </a:schemeClr>
              </a:solidFill>
              <a:latin typeface="2005_iannnnnBMX" pitchFamily="2" charset="0"/>
              <a:cs typeface="2005_iannnnnBMX" pitchFamily="2" charset="0"/>
            </a:endParaRPr>
          </a:p>
        </p:txBody>
      </p:sp>
      <p:pic>
        <p:nvPicPr>
          <p:cNvPr id="6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214414" y="3071810"/>
            <a:ext cx="2714644" cy="3286134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785918" y="1428736"/>
            <a:ext cx="2143140" cy="157163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5_ZZ Death Note 1.0" pitchFamily="2" charset="0"/>
                <a:cs typeface="05_ZZ Death Note 1.0" pitchFamily="2" charset="0"/>
              </a:rPr>
              <a:t>เรื่อง</a:t>
            </a:r>
            <a:endParaRPr lang="th-TH" sz="66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05_ZZ Death Note 1.0" pitchFamily="2" charset="0"/>
              <a:cs typeface="05_ZZ Death Note 1.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  <p:bldP spid="7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-500098" y="-928718"/>
            <a:ext cx="5643602" cy="407199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ทำไม</a:t>
            </a:r>
          </a:p>
          <a:p>
            <a:pPr algn="ctr"/>
            <a:r>
              <a:rPr lang="th-TH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จึงเรียกว่า</a:t>
            </a:r>
            <a:r>
              <a:rPr lang="th-TH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ต่ำคู่</a:t>
            </a:r>
          </a:p>
        </p:txBody>
      </p:sp>
      <p:sp>
        <p:nvSpPr>
          <p:cNvPr id="5" name="Down Arrow 4"/>
          <p:cNvSpPr/>
          <p:nvPr/>
        </p:nvSpPr>
        <p:spPr>
          <a:xfrm rot="19298821">
            <a:off x="911654" y="2091715"/>
            <a:ext cx="2171815" cy="208663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เพราะ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ว่า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 rot="18439362">
            <a:off x="3854741" y="3173219"/>
            <a:ext cx="4087427" cy="15716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dirty="0" smtClean="0"/>
              <a:t>คู่มันอยู่ที่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อักษรสูง</a:t>
            </a:r>
            <a:endParaRPr lang="th-TH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85728"/>
            <a:ext cx="1714512" cy="1973285"/>
          </a:xfrm>
          <a:prstGeom prst="rect">
            <a:avLst/>
          </a:prstGeom>
          <a:noFill/>
        </p:spPr>
      </p:pic>
      <p:pic>
        <p:nvPicPr>
          <p:cNvPr id="8" name="Picture 7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14546" y="3643314"/>
            <a:ext cx="2226299" cy="3028658"/>
          </a:xfrm>
          <a:prstGeom prst="rect">
            <a:avLst/>
          </a:prstGeom>
          <a:noFill/>
        </p:spPr>
      </p:pic>
      <p:sp>
        <p:nvSpPr>
          <p:cNvPr id="9" name="Heart 8"/>
          <p:cNvSpPr/>
          <p:nvPr/>
        </p:nvSpPr>
        <p:spPr>
          <a:xfrm>
            <a:off x="3000364" y="5214950"/>
            <a:ext cx="1214446" cy="928694"/>
          </a:xfrm>
          <a:prstGeom prst="hear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ต่ำคู่</a:t>
            </a:r>
            <a:endParaRPr lang="th-TH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Heart 9"/>
          <p:cNvSpPr/>
          <p:nvPr/>
        </p:nvSpPr>
        <p:spPr>
          <a:xfrm>
            <a:off x="6357950" y="1214422"/>
            <a:ext cx="1143008" cy="1000132"/>
          </a:xfrm>
          <a:prstGeom prst="hear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สูง</a:t>
            </a:r>
            <a:endParaRPr lang="th-TH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0010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เพราะเราคู่กัน</a:t>
            </a:r>
          </a:p>
          <a:p>
            <a:r>
              <a:rPr lang="th-TH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พ่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  </a:t>
            </a:r>
            <a:r>
              <a:rPr lang="th-TH" sz="60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ค้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า   </a:t>
            </a:r>
            <a:r>
              <a:rPr lang="th-TH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ฟั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   </a:t>
            </a:r>
            <a:r>
              <a:rPr lang="th-TH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อง  </a:t>
            </a:r>
            <a:r>
              <a:rPr lang="th-TH" sz="6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ซื้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   </a:t>
            </a:r>
            <a:r>
              <a:rPr lang="th-TH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ช้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าง  </a:t>
            </a:r>
            <a:r>
              <a:rPr lang="th-TH" sz="6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ฮ่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785926"/>
            <a:ext cx="571504" cy="36009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b="1" dirty="0" smtClean="0"/>
              <a:t>พ</a:t>
            </a:r>
          </a:p>
          <a:p>
            <a:r>
              <a:rPr lang="th-TH" sz="4000" b="1" dirty="0" smtClean="0"/>
              <a:t>ภ</a:t>
            </a:r>
          </a:p>
          <a:p>
            <a:endParaRPr lang="th-TH" sz="4000" b="1" dirty="0" smtClean="0"/>
          </a:p>
          <a:p>
            <a:endParaRPr lang="th-TH" sz="4000" b="1" dirty="0" smtClean="0"/>
          </a:p>
          <a:p>
            <a:r>
              <a:rPr lang="th-TH" sz="4000" b="1" dirty="0" smtClean="0">
                <a:solidFill>
                  <a:srgbClr val="FFFF00"/>
                </a:solidFill>
              </a:rPr>
              <a:t>ผ</a:t>
            </a:r>
            <a:endParaRPr lang="th-TH" b="1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1785926"/>
            <a:ext cx="500066" cy="41549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400" dirty="0" smtClean="0"/>
              <a:t>ค</a:t>
            </a:r>
          </a:p>
          <a:p>
            <a:r>
              <a:rPr lang="th-TH" sz="4400" dirty="0" smtClean="0"/>
              <a:t>ฅ</a:t>
            </a:r>
          </a:p>
          <a:p>
            <a:r>
              <a:rPr lang="th-TH" sz="4400" dirty="0" smtClean="0"/>
              <a:t>ฆ</a:t>
            </a:r>
          </a:p>
          <a:p>
            <a:endParaRPr lang="th-TH" sz="4400" dirty="0" smtClean="0"/>
          </a:p>
          <a:p>
            <a:r>
              <a:rPr lang="th-TH" sz="4400" dirty="0" smtClean="0">
                <a:solidFill>
                  <a:srgbClr val="FFFF00"/>
                </a:solidFill>
              </a:rPr>
              <a:t>ข </a:t>
            </a:r>
          </a:p>
          <a:p>
            <a:r>
              <a:rPr lang="th-TH" sz="4400" dirty="0" smtClean="0">
                <a:solidFill>
                  <a:srgbClr val="FFFF00"/>
                </a:solidFill>
              </a:rPr>
              <a:t>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14612" y="1785926"/>
            <a:ext cx="642942" cy="34778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400" dirty="0" smtClean="0"/>
              <a:t>ฟ</a:t>
            </a:r>
          </a:p>
          <a:p>
            <a:endParaRPr lang="th-TH" sz="4400" dirty="0" smtClean="0"/>
          </a:p>
          <a:p>
            <a:endParaRPr lang="th-TH" sz="4400" dirty="0" smtClean="0"/>
          </a:p>
          <a:p>
            <a:endParaRPr lang="th-TH" sz="4400" dirty="0" smtClean="0"/>
          </a:p>
          <a:p>
            <a:r>
              <a:rPr lang="th-TH" sz="4400" b="1" dirty="0" smtClean="0">
                <a:solidFill>
                  <a:srgbClr val="FFFF00"/>
                </a:solidFill>
              </a:rPr>
              <a:t>ฝ</a:t>
            </a:r>
            <a:endParaRPr lang="th-TH" sz="4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1785926"/>
            <a:ext cx="642942" cy="37856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dirty="0" smtClean="0"/>
              <a:t>ท</a:t>
            </a:r>
          </a:p>
          <a:p>
            <a:r>
              <a:rPr lang="th-TH" sz="4000" dirty="0" smtClean="0"/>
              <a:t>ธ</a:t>
            </a:r>
          </a:p>
          <a:p>
            <a:r>
              <a:rPr lang="th-TH" sz="4000" dirty="0" smtClean="0"/>
              <a:t>ฒ</a:t>
            </a:r>
          </a:p>
          <a:p>
            <a:r>
              <a:rPr lang="th-TH" sz="4000" dirty="0" smtClean="0"/>
              <a:t>ฑ</a:t>
            </a:r>
          </a:p>
          <a:p>
            <a:r>
              <a:rPr lang="th-TH" sz="4000" b="1" dirty="0" smtClean="0">
                <a:solidFill>
                  <a:srgbClr val="FFFF00"/>
                </a:solidFill>
              </a:rPr>
              <a:t>ฐ</a:t>
            </a:r>
          </a:p>
          <a:p>
            <a:r>
              <a:rPr lang="th-TH" sz="4000" b="1" dirty="0" smtClean="0">
                <a:solidFill>
                  <a:srgbClr val="FFFF00"/>
                </a:solidFill>
              </a:rPr>
              <a:t>ถ</a:t>
            </a:r>
            <a:endParaRPr lang="th-TH" sz="4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1785926"/>
            <a:ext cx="642942" cy="440120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dirty="0" smtClean="0"/>
              <a:t>ซ</a:t>
            </a:r>
          </a:p>
          <a:p>
            <a:endParaRPr lang="th-TH" sz="4000" dirty="0" smtClean="0"/>
          </a:p>
          <a:p>
            <a:endParaRPr lang="th-TH" sz="4000" dirty="0" smtClean="0"/>
          </a:p>
          <a:p>
            <a:endParaRPr lang="th-TH" sz="4000" dirty="0" smtClean="0"/>
          </a:p>
          <a:p>
            <a:r>
              <a:rPr lang="th-TH" sz="4000" b="1" dirty="0" smtClean="0">
                <a:solidFill>
                  <a:srgbClr val="FFFF00"/>
                </a:solidFill>
              </a:rPr>
              <a:t>ศ</a:t>
            </a:r>
          </a:p>
          <a:p>
            <a:r>
              <a:rPr lang="th-TH" sz="4000" b="1" dirty="0" smtClean="0">
                <a:solidFill>
                  <a:srgbClr val="FFFF00"/>
                </a:solidFill>
              </a:rPr>
              <a:t>ส</a:t>
            </a:r>
          </a:p>
          <a:p>
            <a:r>
              <a:rPr lang="th-TH" sz="4000" b="1" dirty="0" smtClean="0">
                <a:solidFill>
                  <a:srgbClr val="FFFF00"/>
                </a:solidFill>
              </a:rPr>
              <a:t>ษ</a:t>
            </a:r>
            <a:endParaRPr lang="th-TH" sz="4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1785926"/>
            <a:ext cx="571504" cy="34778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400" dirty="0" smtClean="0"/>
              <a:t>ช</a:t>
            </a:r>
          </a:p>
          <a:p>
            <a:r>
              <a:rPr lang="th-TH" sz="4400" dirty="0" smtClean="0"/>
              <a:t>ฌ</a:t>
            </a:r>
          </a:p>
          <a:p>
            <a:endParaRPr lang="th-TH" sz="4400" dirty="0" smtClean="0"/>
          </a:p>
          <a:p>
            <a:endParaRPr lang="th-TH" sz="4400" dirty="0" smtClean="0"/>
          </a:p>
          <a:p>
            <a:r>
              <a:rPr lang="th-TH" sz="4400" dirty="0" smtClean="0">
                <a:solidFill>
                  <a:srgbClr val="FFFF00"/>
                </a:solidFill>
              </a:rPr>
              <a:t>ฉ</a:t>
            </a:r>
            <a:endParaRPr lang="th-TH" sz="4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20" y="1857364"/>
            <a:ext cx="500066" cy="37856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800" dirty="0" smtClean="0"/>
              <a:t>ฮ</a:t>
            </a:r>
          </a:p>
          <a:p>
            <a:endParaRPr lang="th-TH" sz="4800" dirty="0" smtClean="0"/>
          </a:p>
          <a:p>
            <a:endParaRPr lang="th-TH" sz="4800" dirty="0" smtClean="0"/>
          </a:p>
          <a:p>
            <a:endParaRPr lang="th-TH" sz="4800" dirty="0" smtClean="0"/>
          </a:p>
          <a:p>
            <a:r>
              <a:rPr lang="th-TH" sz="4800" b="1" dirty="0" smtClean="0">
                <a:solidFill>
                  <a:srgbClr val="FFFF00"/>
                </a:solidFill>
              </a:rPr>
              <a:t>ห</a:t>
            </a:r>
            <a:endParaRPr lang="th-TH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2352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3786182" y="4286256"/>
            <a:ext cx="2928958" cy="1785950"/>
          </a:xfrm>
          <a:prstGeom prst="wedgeRoundRectCallout">
            <a:avLst>
              <a:gd name="adj1" fmla="val -73370"/>
              <a:gd name="adj2" fmla="val -116104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สระ</a:t>
            </a:r>
            <a:endParaRPr lang="th-TH" sz="16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643438" y="428604"/>
            <a:ext cx="4214842" cy="3214710"/>
          </a:xfrm>
          <a:prstGeom prst="wedgeEllipseCallout">
            <a:avLst>
              <a:gd name="adj1" fmla="val -83167"/>
              <a:gd name="adj2" fmla="val 8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ต่อไป </a:t>
            </a:r>
          </a:p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มาทบทวนเรื่อง</a:t>
            </a:r>
            <a:r>
              <a:rPr lang="th-TH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สระ</a:t>
            </a:r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 </a:t>
            </a:r>
          </a:p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กันนะ</a:t>
            </a:r>
            <a:endParaRPr lang="th-TH" sz="4400" b="1" dirty="0"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10" name="Picture 9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31836" y="1071546"/>
            <a:ext cx="3240031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32443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1857364"/>
            <a:ext cx="4857784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สระเดี่ยว    </a:t>
            </a:r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๙ </a:t>
            </a: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คู่</a:t>
            </a:r>
          </a:p>
          <a:p>
            <a:r>
              <a:rPr lang="th-TH" sz="3200" b="1" dirty="0" smtClean="0"/>
              <a:t>  </a:t>
            </a:r>
            <a:endParaRPr lang="th-TH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643314"/>
            <a:ext cx="500066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สระประสม     </a:t>
            </a:r>
            <a:r>
              <a:rPr lang="th-TH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๓ </a:t>
            </a: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คู่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4786322"/>
            <a:ext cx="5357850" cy="14465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สระเกิน</a:t>
            </a: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๘</a:t>
            </a: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ตัว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928662" y="642918"/>
            <a:ext cx="2928958" cy="1214446"/>
          </a:xfrm>
          <a:prstGeom prst="wedgeRoundRectCallout">
            <a:avLst>
              <a:gd name="adj1" fmla="val -50066"/>
              <a:gd name="adj2" fmla="val -687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สระ</a:t>
            </a:r>
            <a:endParaRPr lang="th-TH" sz="9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443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1071546"/>
            <a:ext cx="785818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สระเดี่ยว / สระแท้  </a:t>
            </a:r>
            <a:r>
              <a:rPr lang="th-TH" sz="3200" b="1" dirty="0" smtClean="0"/>
              <a:t>๙ คู่</a:t>
            </a:r>
          </a:p>
          <a:p>
            <a:r>
              <a:rPr lang="th-TH" sz="3200" b="1" dirty="0" smtClean="0"/>
              <a:t>  อะ  อา      อิ  อี     อุ อู     อึ อือ     เอะ เอ    แอะ แอ</a:t>
            </a:r>
          </a:p>
          <a:p>
            <a:r>
              <a:rPr lang="th-TH" sz="3200" b="1" dirty="0" smtClean="0"/>
              <a:t>โอะ โอ    เอาะ  ออ     เออะ  เออ</a:t>
            </a:r>
            <a:endParaRPr lang="th-TH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2714620"/>
            <a:ext cx="7858180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สระประสม / สระเลื่อน   </a:t>
            </a:r>
            <a:r>
              <a:rPr lang="th-TH" sz="3200" b="1" dirty="0" smtClean="0"/>
              <a:t>๓ คู่  </a:t>
            </a:r>
            <a:r>
              <a:rPr lang="th-TH" sz="3200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(ผัว เบื่อ เมีย)</a:t>
            </a:r>
          </a:p>
          <a:p>
            <a:r>
              <a:rPr lang="th-TH" sz="3200" b="1" dirty="0" smtClean="0"/>
              <a:t>        เอียะ   (อิ-อะ)                      เอีย   (อี-อา)</a:t>
            </a:r>
          </a:p>
          <a:p>
            <a:r>
              <a:rPr lang="th-TH" sz="3200" b="1" dirty="0" smtClean="0"/>
              <a:t>        เอือะ   (อึ-อะ)                      เอือ   (อือ-อา)</a:t>
            </a:r>
          </a:p>
          <a:p>
            <a:r>
              <a:rPr lang="th-TH" sz="3200" b="1" dirty="0" smtClean="0"/>
              <a:t>        อัวะ     (อุ-อะ)                      อัว    (อู-อา)</a:t>
            </a:r>
            <a:endParaRPr lang="th-TH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786322"/>
            <a:ext cx="7858180" cy="18466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สระเกิน / สระพิเศษ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th-TH" sz="3600" b="1" dirty="0" smtClean="0"/>
              <a:t>๘ ตัว   </a:t>
            </a:r>
            <a:r>
              <a:rPr lang="th-TH" sz="4800" b="1" dirty="0" smtClean="0"/>
              <a:t>หำ  ใหญ่  ไข่  เน่า   </a:t>
            </a:r>
            <a:endParaRPr lang="th-TH" sz="3600" b="1" dirty="0" smtClean="0"/>
          </a:p>
          <a:p>
            <a:r>
              <a:rPr lang="th-TH" sz="3600" b="1" dirty="0" smtClean="0"/>
              <a:t>                                              </a:t>
            </a:r>
            <a:r>
              <a:rPr lang="th-TH" sz="6600" b="1" dirty="0" smtClean="0"/>
              <a:t>ฤ  ฤา  ฦ  ฦา     </a:t>
            </a:r>
            <a:endParaRPr lang="th-TH" sz="3600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928794" y="214290"/>
            <a:ext cx="2928958" cy="857256"/>
          </a:xfrm>
          <a:prstGeom prst="wedgeRoundRectCallout">
            <a:avLst>
              <a:gd name="adj1" fmla="val -15858"/>
              <a:gd name="adj2" fmla="val 4734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สระ</a:t>
            </a:r>
            <a:endParaRPr lang="th-TH" sz="9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443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1571612"/>
            <a:ext cx="750099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3800" dirty="0" smtClean="0">
                <a:solidFill>
                  <a:srgbClr val="FFC000"/>
                </a:solidFill>
              </a:rPr>
              <a:t>หำ</a:t>
            </a:r>
            <a:r>
              <a:rPr lang="th-TH" sz="6000" dirty="0" smtClean="0"/>
              <a:t>  </a:t>
            </a:r>
          </a:p>
          <a:p>
            <a:r>
              <a:rPr lang="th-TH" sz="8800" dirty="0" smtClean="0"/>
              <a:t>ห  อะ   </a:t>
            </a:r>
            <a:r>
              <a:rPr lang="th-TH" sz="8800" dirty="0" smtClean="0">
                <a:solidFill>
                  <a:srgbClr val="FFC000"/>
                </a:solidFill>
              </a:rPr>
              <a:t>ม</a:t>
            </a:r>
            <a:endParaRPr lang="th-TH" sz="13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642918"/>
            <a:ext cx="750099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3800" dirty="0" smtClean="0">
                <a:solidFill>
                  <a:srgbClr val="FFC000"/>
                </a:solidFill>
              </a:rPr>
              <a:t>เน่า</a:t>
            </a:r>
            <a:endParaRPr lang="th-TH" sz="6000" dirty="0" smtClean="0"/>
          </a:p>
          <a:p>
            <a:r>
              <a:rPr lang="th-TH" sz="8800" dirty="0" smtClean="0"/>
              <a:t>น   อะ   </a:t>
            </a:r>
            <a:r>
              <a:rPr lang="th-TH" sz="8800" dirty="0" smtClean="0">
                <a:solidFill>
                  <a:srgbClr val="FFC000"/>
                </a:solidFill>
              </a:rPr>
              <a:t>ว    </a:t>
            </a:r>
            <a:r>
              <a:rPr lang="th-TH" sz="8800" dirty="0" smtClean="0"/>
              <a:t>เอก</a:t>
            </a:r>
            <a:endParaRPr lang="th-TH" sz="13800" b="1" dirty="0"/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2000232" y="4286256"/>
            <a:ext cx="6715172" cy="1785950"/>
          </a:xfrm>
          <a:prstGeom prst="wedgeRoundRectCallout">
            <a:avLst>
              <a:gd name="adj1" fmla="val -43349"/>
              <a:gd name="adj2" fmla="val -99089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วรรณยุกต์</a:t>
            </a:r>
            <a:endParaRPr lang="th-TH" sz="1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643438" y="428604"/>
            <a:ext cx="4214842" cy="3571900"/>
          </a:xfrm>
          <a:prstGeom prst="wedgeEllipseCallout">
            <a:avLst>
              <a:gd name="adj1" fmla="val -83167"/>
              <a:gd name="adj2" fmla="val 8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ต่อไป </a:t>
            </a:r>
          </a:p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มาทบทวนเรื่อง</a:t>
            </a:r>
            <a:r>
              <a:rPr lang="th-TH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วรรณยุกต์</a:t>
            </a:r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 </a:t>
            </a:r>
          </a:p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กันนะ</a:t>
            </a:r>
            <a:endParaRPr lang="th-TH" sz="4400" b="1" dirty="0"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10" name="Picture 9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31836" y="1071546"/>
            <a:ext cx="3240031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32443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3214678" y="4286256"/>
            <a:ext cx="2571768" cy="2000264"/>
          </a:xfrm>
          <a:prstGeom prst="wedgeRoundRectCallout">
            <a:avLst>
              <a:gd name="adj1" fmla="val -89496"/>
              <a:gd name="adj2" fmla="val 9277"/>
              <a:gd name="adj3" fmla="val 16667"/>
            </a:avLst>
          </a:prstGeom>
        </p:spPr>
        <p:style>
          <a:lnRef idx="3">
            <a:schemeClr val="lt1"/>
          </a:lnRef>
          <a:fillRef idx="1001">
            <a:schemeClr val="lt2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#ZF Heah" pitchFamily="2" charset="0"/>
                <a:cs typeface="#ZF Heah" pitchFamily="2" charset="0"/>
              </a:rPr>
              <a:t>คริ คริ คริ 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#ZF Heah" pitchFamily="2" charset="0"/>
                <a:cs typeface="#ZF Heah" pitchFamily="2" charset="0"/>
              </a:rPr>
              <a:t>ได้ทุกคนแล้วนะ</a:t>
            </a:r>
            <a:endParaRPr lang="th-TH" sz="3200" b="1" dirty="0">
              <a:solidFill>
                <a:schemeClr val="bg1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16" y="285728"/>
            <a:ext cx="1643074" cy="628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ไข่  </a:t>
            </a:r>
          </a:p>
          <a:p>
            <a:pPr algn="ctr"/>
            <a:r>
              <a:rPr lang="th-TH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หด  บน  อก  แม่  นก  โน้ต</a:t>
            </a:r>
            <a:endParaRPr lang="th-TH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214282" y="214290"/>
            <a:ext cx="6500858" cy="36433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i="1" dirty="0" smtClean="0">
                <a:latin typeface="_Layiji MaHaNiYom V 1.2" pitchFamily="2" charset="0"/>
                <a:cs typeface="_Layiji MaHaNiYom V 1.2" pitchFamily="2" charset="0"/>
              </a:rPr>
              <a:t>ก่อนเรียน  เรื่อง </a:t>
            </a:r>
            <a:r>
              <a:rPr lang="th-TH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วรรณยุกต์</a:t>
            </a:r>
            <a:r>
              <a:rPr lang="th-TH" sz="6000" dirty="0" smtClean="0"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th-TH" sz="4800" i="1" dirty="0" smtClean="0">
                <a:latin typeface="_Layiji MaHaNiYom V 1.2" pitchFamily="2" charset="0"/>
                <a:cs typeface="_Layiji MaHaNiYom V 1.2" pitchFamily="2" charset="0"/>
              </a:rPr>
              <a:t>ต้องฝึก</a:t>
            </a:r>
          </a:p>
          <a:p>
            <a:pPr algn="ctr"/>
            <a:r>
              <a:rPr lang="th-TH" sz="4800" i="1" dirty="0" smtClean="0">
                <a:latin typeface="_Layiji MaHaNiYom V 1.2" pitchFamily="2" charset="0"/>
                <a:cs typeface="_Layiji MaHaNiYom V 1.2" pitchFamily="2" charset="0"/>
              </a:rPr>
              <a:t>วิทยายุทธการท่อง</a:t>
            </a:r>
          </a:p>
          <a:p>
            <a:pPr algn="ctr"/>
            <a:r>
              <a:rPr lang="th-TH" sz="4800" i="1" dirty="0" smtClean="0">
                <a:latin typeface="_Layiji MaHaNiYom V 1.2" pitchFamily="2" charset="0"/>
                <a:cs typeface="_Layiji MaHaNiYom V 1.2" pitchFamily="2" charset="0"/>
              </a:rPr>
              <a:t>ท่องให้ได้ภายใน </a:t>
            </a:r>
            <a:r>
              <a:rPr lang="th-TH" sz="4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๑</a:t>
            </a:r>
            <a:r>
              <a:rPr lang="th-TH" sz="4800" i="1" dirty="0" smtClean="0">
                <a:latin typeface="_Layiji MaHaNiYom V 1.2" pitchFamily="2" charset="0"/>
                <a:cs typeface="_Layiji MaHaNiYom V 1.2" pitchFamily="2" charset="0"/>
              </a:rPr>
              <a:t> นาที</a:t>
            </a:r>
            <a:endParaRPr lang="th-TH" sz="4800" i="1" dirty="0">
              <a:latin typeface="_Layiji MaHaNiYom V 1.2" pitchFamily="2" charset="0"/>
              <a:cs typeface="_Layiji MaHaNiYom V 1.2" pitchFamily="2" charset="0"/>
            </a:endParaRPr>
          </a:p>
        </p:txBody>
      </p:sp>
      <p:pic>
        <p:nvPicPr>
          <p:cNvPr id="6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3286124"/>
            <a:ext cx="2584479" cy="3286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95721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500034" y="3000372"/>
            <a:ext cx="3214710" cy="2857520"/>
          </a:xfrm>
          <a:prstGeom prst="wedgeRoundRectCallout">
            <a:avLst>
              <a:gd name="adj1" fmla="val 65891"/>
              <a:gd name="adj2" fmla="val 3422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เอ้า ผู้ชาย ทีละคน ตามลำดับความหล่อ</a:t>
            </a:r>
            <a:endParaRPr lang="th-TH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910" y="1428736"/>
            <a:ext cx="771530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ไข่  หด  บน  อก  แม่  นก  โน้ต</a:t>
            </a:r>
            <a:endParaRPr lang="th-TH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714348" y="500042"/>
            <a:ext cx="3571900" cy="7858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i="1" dirty="0" smtClean="0">
                <a:latin typeface="_Layiji MaHaNiYom V 1.2" pitchFamily="2" charset="0"/>
                <a:cs typeface="_Layiji MaHaNiYom V 1.2" pitchFamily="2" charset="0"/>
              </a:rPr>
              <a:t>ท่องได้รึยัง</a:t>
            </a:r>
            <a:endParaRPr lang="th-TH" sz="4800" i="1" dirty="0">
              <a:latin typeface="_Layiji MaHaNiYom V 1.2" pitchFamily="2" charset="0"/>
              <a:cs typeface="_Layiji MaHaNiYom V 1.2" pitchFamily="2" charset="0"/>
            </a:endParaRPr>
          </a:p>
        </p:txBody>
      </p:sp>
      <p:pic>
        <p:nvPicPr>
          <p:cNvPr id="6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286124"/>
            <a:ext cx="2928958" cy="3286134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5786446" y="3000372"/>
            <a:ext cx="3000396" cy="2643206"/>
          </a:xfrm>
          <a:prstGeom prst="cloudCallout">
            <a:avLst>
              <a:gd name="adj1" fmla="val -89456"/>
              <a:gd name="adj2" fmla="val 22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#ZF Heah" pitchFamily="2" charset="0"/>
                <a:cs typeface="#ZF Heah" pitchFamily="2" charset="0"/>
              </a:rPr>
              <a:t>ทำเป็นลังเล มีแต่ขี้เหล่ </a:t>
            </a:r>
          </a:p>
          <a:p>
            <a:pPr algn="ctr"/>
            <a:r>
              <a:rPr lang="th-TH" b="1" dirty="0" smtClean="0">
                <a:latin typeface="#ZF Heah" pitchFamily="2" charset="0"/>
                <a:cs typeface="#ZF Heah" pitchFamily="2" charset="0"/>
              </a:rPr>
              <a:t>ทั้งน้านแหละ</a:t>
            </a:r>
            <a:endParaRPr lang="th-TH" b="1" dirty="0"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5721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allAtOnce" animBg="1"/>
      <p:bldP spid="5" grpId="0" build="p" animBg="1"/>
      <p:bldP spid="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à¸£à¸¹à¸à¸ à¸²à¸à¸à¸µà¹à¹à¸à¸µà¹à¸¢à¸§à¸à¹à¸­à¸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2786058"/>
            <a:ext cx="33575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ular Callout 11"/>
          <p:cNvSpPr/>
          <p:nvPr/>
        </p:nvSpPr>
        <p:spPr>
          <a:xfrm>
            <a:off x="3500430" y="500042"/>
            <a:ext cx="5214974" cy="5357850"/>
          </a:xfrm>
          <a:prstGeom prst="wedgeRoundRectCallout">
            <a:avLst>
              <a:gd name="adj1" fmla="val -61460"/>
              <a:gd name="adj2" fmla="val -292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รู้หรือไม่</a:t>
            </a:r>
          </a:p>
          <a:p>
            <a:pPr algn="ctr"/>
            <a:r>
              <a:rPr lang="th-TH" sz="6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ตัวอักษรไทย</a:t>
            </a:r>
            <a:r>
              <a:rPr lang="th-TH" sz="6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นำมาเขียนแทนเสียงได้อย่างไร</a:t>
            </a:r>
            <a:endParaRPr lang="th-TH" sz="54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1071546"/>
          <a:ext cx="8429680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2"/>
                <a:gridCol w="1479788"/>
                <a:gridCol w="1204240"/>
                <a:gridCol w="1204240"/>
                <a:gridCol w="1204240"/>
                <a:gridCol w="1204240"/>
                <a:gridCol w="120424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หมู่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เป็น-ตาย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สามัญ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เอก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โท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ตรี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จัตวา</a:t>
                      </a:r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สระสั้น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สระยาว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owchart: Process 3"/>
          <p:cNvSpPr/>
          <p:nvPr/>
        </p:nvSpPr>
        <p:spPr>
          <a:xfrm>
            <a:off x="642910" y="214290"/>
            <a:ext cx="7858180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#ZF Heah" pitchFamily="2" charset="0"/>
                <a:cs typeface="#ZF Heah" pitchFamily="2" charset="0"/>
              </a:rPr>
              <a:t>ท่องได้แล้วนะ     </a:t>
            </a:r>
            <a:r>
              <a:rPr lang="th-TH" sz="4000" b="1" i="1" dirty="0" smtClean="0">
                <a:solidFill>
                  <a:srgbClr val="FFFF00"/>
                </a:solidFill>
              </a:rPr>
              <a:t>ไข่  หด บน  อก  แม่  นก  โน้ต</a:t>
            </a:r>
            <a:endParaRPr lang="th-TH" sz="4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1071546"/>
          <a:ext cx="8429680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2"/>
                <a:gridCol w="1479788"/>
                <a:gridCol w="1204240"/>
                <a:gridCol w="1204240"/>
                <a:gridCol w="1204240"/>
                <a:gridCol w="1204240"/>
                <a:gridCol w="120424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หมู่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เป็น-ตาย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สามัญ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เอก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โท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ตรี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จัตวา</a:t>
                      </a:r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สระสั้น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สระยาว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owchart: Process 3"/>
          <p:cNvSpPr/>
          <p:nvPr/>
        </p:nvSpPr>
        <p:spPr>
          <a:xfrm>
            <a:off x="642910" y="214290"/>
            <a:ext cx="7858180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#ZF Heah" pitchFamily="2" charset="0"/>
                <a:cs typeface="#ZF Heah" pitchFamily="2" charset="0"/>
              </a:rPr>
              <a:t>ท่องได้แล้วนะ     </a:t>
            </a:r>
            <a:r>
              <a:rPr lang="th-TH" sz="4000" b="1" i="1" dirty="0" smtClean="0">
                <a:solidFill>
                  <a:srgbClr val="FFFF00"/>
                </a:solidFill>
              </a:rPr>
              <a:t>ไข่  หด บน  อก  แม่  นก  โน้ต</a:t>
            </a:r>
            <a:endParaRPr lang="th-TH" sz="4000" b="1" i="1" dirty="0">
              <a:solidFill>
                <a:srgbClr val="FFFF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857488" y="1928802"/>
            <a:ext cx="4429156" cy="3786214"/>
          </a:xfrm>
          <a:prstGeom prst="wedgeRoundRectCallout">
            <a:avLst>
              <a:gd name="adj1" fmla="val 59006"/>
              <a:gd name="adj2" fmla="val 4201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แล้วออเจ้าทั้งหลายยังจำ</a:t>
            </a: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คำเป็น- คำตาย </a:t>
            </a: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ได้รึไม่</a:t>
            </a:r>
            <a:endParaRPr lang="th-TH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 rot="18685977">
            <a:off x="2244358" y="1286645"/>
            <a:ext cx="826729" cy="140537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8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786190"/>
            <a:ext cx="2928958" cy="3286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 rot="18505884">
            <a:off x="622092" y="186969"/>
            <a:ext cx="2099397" cy="260245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_Layiji MaHaNiYom V 1.2" pitchFamily="2" charset="0"/>
                <a:cs typeface="_Layiji MaHaNiYom V 1.2" pitchFamily="2" charset="0"/>
              </a:rPr>
              <a:t>ฟื้นความจำ</a:t>
            </a:r>
            <a:endParaRPr lang="th-TH" sz="3200" b="1" dirty="0"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2428860" y="285728"/>
            <a:ext cx="6286544" cy="3214710"/>
          </a:xfrm>
          <a:prstGeom prst="verticalScroll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 smtClean="0">
                <a:solidFill>
                  <a:srgbClr val="00B050"/>
                </a:solidFill>
                <a:latin typeface="_Layiji MaHaNiYom V 1.2" pitchFamily="2" charset="0"/>
                <a:cs typeface="_Layiji MaHaNiYom V 1.2" pitchFamily="2" charset="0"/>
              </a:rPr>
              <a:t>คำเป็น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-ดูนมตัวสะกด  นมยวง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-ถ้า</a:t>
            </a:r>
            <a:r>
              <a:rPr lang="th-TH" sz="36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ไม่มี</a:t>
            </a:r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ตัวสะกด ให้ดู </a:t>
            </a:r>
            <a:r>
              <a:rPr lang="th-TH" sz="3600" dirty="0" smtClean="0">
                <a:solidFill>
                  <a:srgbClr val="7030A0"/>
                </a:solidFill>
                <a:latin typeface="_Layiji MaHaNiYom V 1.2" pitchFamily="2" charset="0"/>
                <a:cs typeface="_Layiji MaHaNiYom V 1.2" pitchFamily="2" charset="0"/>
              </a:rPr>
              <a:t>สระเสียงยาว</a:t>
            </a:r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เท่านั้น</a:t>
            </a:r>
            <a:endParaRPr lang="th-TH" sz="3600" dirty="0">
              <a:solidFill>
                <a:schemeClr val="bg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500034" y="3000372"/>
            <a:ext cx="5357850" cy="3643338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 smtClean="0">
                <a:solidFill>
                  <a:srgbClr val="7030A0"/>
                </a:solidFill>
                <a:latin typeface="_Layiji MaHaNiYom V 1.2" pitchFamily="2" charset="0"/>
                <a:cs typeface="_Layiji MaHaNiYom V 1.2" pitchFamily="2" charset="0"/>
              </a:rPr>
              <a:t>คำตาย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-ดูกบตัวสะกด  กบด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-ถ้า</a:t>
            </a:r>
            <a:r>
              <a:rPr lang="th-TH" sz="36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ไม่มี</a:t>
            </a:r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ตัวสะกดให้ดู</a:t>
            </a:r>
            <a:r>
              <a:rPr lang="th-TH" sz="3600" dirty="0" smtClean="0">
                <a:solidFill>
                  <a:srgbClr val="7030A0"/>
                </a:solidFill>
                <a:latin typeface="_Layiji MaHaNiYom V 1.2" pitchFamily="2" charset="0"/>
                <a:cs typeface="_Layiji MaHaNiYom V 1.2" pitchFamily="2" charset="0"/>
              </a:rPr>
              <a:t>สระเสียงสั้น</a:t>
            </a:r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เท่านั้น</a:t>
            </a: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429000"/>
            <a:ext cx="2928958" cy="3286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allAtOnce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2071670" y="285728"/>
            <a:ext cx="3571900" cy="5715040"/>
          </a:xfrm>
          <a:prstGeom prst="verticalScroll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 smtClean="0">
                <a:solidFill>
                  <a:srgbClr val="00B050"/>
                </a:solidFill>
                <a:latin typeface="_Layiji MaHaNiYom V 1.2" pitchFamily="2" charset="0"/>
                <a:cs typeface="_Layiji MaHaNiYom V 1.2" pitchFamily="2" charset="0"/>
              </a:rPr>
              <a:t>คำเป็น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-นม  สาว  สวย  ด้วย หมอ ถอย  หลอย  แนว  เข็ม  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-ดี  ใจ  ใคร อยู่ 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โห่  ฮา  แก้ เหงา คือ แคร์  ท้อ  แท้ แต่  ไม่  หนี  ฝี  มือ  ชื่อ  เสีย</a:t>
            </a:r>
            <a:endParaRPr lang="th-TH" sz="3600" dirty="0">
              <a:solidFill>
                <a:schemeClr val="bg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3429000"/>
            <a:ext cx="2214578" cy="2910577"/>
          </a:xfrm>
          <a:prstGeom prst="rect">
            <a:avLst/>
          </a:prstGeom>
          <a:noFill/>
        </p:spPr>
      </p:pic>
      <p:sp>
        <p:nvSpPr>
          <p:cNvPr id="8" name="7-Point Star 7"/>
          <p:cNvSpPr/>
          <p:nvPr/>
        </p:nvSpPr>
        <p:spPr>
          <a:xfrm>
            <a:off x="0" y="214290"/>
            <a:ext cx="2643174" cy="2071702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</a:t>
            </a:r>
            <a:endParaRPr lang="th-TH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5000628" y="857232"/>
            <a:ext cx="3571900" cy="5572164"/>
          </a:xfrm>
          <a:prstGeom prst="verticalScroll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 smtClean="0">
                <a:solidFill>
                  <a:schemeClr val="accent4">
                    <a:lumMod val="75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คำตาย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-กบ  กราบ  ดาก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แปลก  สาด  แปด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บท  ตด  เมฆ  เลข  มิตร  รัก</a:t>
            </a:r>
          </a:p>
          <a:p>
            <a:pPr algn="ctr"/>
            <a:r>
              <a:rPr lang="th-TH" sz="3600" dirty="0" smtClean="0">
                <a:solidFill>
                  <a:schemeClr val="bg1"/>
                </a:solidFill>
                <a:latin typeface="_Layiji MaHaNiYom V 1.2" pitchFamily="2" charset="0"/>
                <a:cs typeface="_Layiji MaHaNiYom V 1.2" pitchFamily="2" charset="0"/>
              </a:rPr>
              <a:t>- จะ  พระ  เละ เอ๊ะ ริ คุ  คริ  แนะ  กะปิ  ทะเลาะ  กะเพาะแพะ</a:t>
            </a:r>
            <a:endParaRPr lang="th-TH" sz="3600" dirty="0">
              <a:solidFill>
                <a:schemeClr val="bg1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660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1071546"/>
          <a:ext cx="8429680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2"/>
                <a:gridCol w="1479788"/>
                <a:gridCol w="1204240"/>
                <a:gridCol w="1204240"/>
                <a:gridCol w="1204240"/>
                <a:gridCol w="1204240"/>
                <a:gridCol w="120424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หมู่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เป็น-ตาย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สามัญ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เอก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โท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ตรี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จัตวา</a:t>
                      </a:r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สระสั้น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สระยาว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owchart: Process 3"/>
          <p:cNvSpPr/>
          <p:nvPr/>
        </p:nvSpPr>
        <p:spPr>
          <a:xfrm>
            <a:off x="642910" y="214290"/>
            <a:ext cx="7858180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#ZF Heah" pitchFamily="2" charset="0"/>
                <a:cs typeface="#ZF Heah" pitchFamily="2" charset="0"/>
              </a:rPr>
              <a:t>ท่องให้แม่น   </a:t>
            </a:r>
            <a:r>
              <a:rPr lang="th-TH" sz="4000" b="1" i="1" dirty="0" smtClean="0">
                <a:solidFill>
                  <a:srgbClr val="FFFF00"/>
                </a:solidFill>
              </a:rPr>
              <a:t>ไข่  หด บน  อก  แม่  นก  โน้ต</a:t>
            </a:r>
            <a:endParaRPr lang="th-TH" sz="4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1071546"/>
          <a:ext cx="8429680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2"/>
                <a:gridCol w="1479788"/>
                <a:gridCol w="1204240"/>
                <a:gridCol w="1204240"/>
                <a:gridCol w="1204240"/>
                <a:gridCol w="1204240"/>
                <a:gridCol w="120424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หมู่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เป็น-ตาย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สามัญ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เอก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โท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ตรี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จัตวา</a:t>
                      </a:r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สระสั้น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สระยาว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owchart: Process 3"/>
          <p:cNvSpPr/>
          <p:nvPr/>
        </p:nvSpPr>
        <p:spPr>
          <a:xfrm>
            <a:off x="642910" y="214290"/>
            <a:ext cx="7858180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#ZF Heah" pitchFamily="2" charset="0"/>
                <a:cs typeface="#ZF Heah" pitchFamily="2" charset="0"/>
              </a:rPr>
              <a:t>ท่องได้แล้วนะ     </a:t>
            </a:r>
            <a:r>
              <a:rPr lang="th-TH" sz="4000" b="1" i="1" dirty="0" smtClean="0">
                <a:solidFill>
                  <a:srgbClr val="FFFF00"/>
                </a:solidFill>
              </a:rPr>
              <a:t>ไข่  หด บน  อก  แม่  นก  โน้ต</a:t>
            </a:r>
            <a:endParaRPr lang="th-TH" sz="4000" b="1" i="1" dirty="0">
              <a:solidFill>
                <a:srgbClr val="FFFF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00364" y="2928934"/>
            <a:ext cx="5929354" cy="78581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Down Arrow 6"/>
          <p:cNvSpPr/>
          <p:nvPr/>
        </p:nvSpPr>
        <p:spPr>
          <a:xfrm>
            <a:off x="5286380" y="1785926"/>
            <a:ext cx="1214446" cy="43577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1071546"/>
          <a:ext cx="8429680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2"/>
                <a:gridCol w="1479788"/>
                <a:gridCol w="1204240"/>
                <a:gridCol w="1204240"/>
                <a:gridCol w="1204240"/>
                <a:gridCol w="1204240"/>
                <a:gridCol w="120424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หมู่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เป็น-ตาย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สามัญ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เอก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โท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ตรี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จัตวา</a:t>
                      </a:r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สระสั้น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สระยาว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owchart: Process 3"/>
          <p:cNvSpPr/>
          <p:nvPr/>
        </p:nvSpPr>
        <p:spPr>
          <a:xfrm>
            <a:off x="642910" y="214290"/>
            <a:ext cx="8072494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#ZF Heah" pitchFamily="2" charset="0"/>
                <a:cs typeface="#ZF Heah" pitchFamily="2" charset="0"/>
              </a:rPr>
              <a:t>นำคำเหล่านี้ลง</a:t>
            </a:r>
            <a:r>
              <a:rPr lang="th-TH" b="1" smtClean="0">
                <a:solidFill>
                  <a:schemeClr val="tx1"/>
                </a:solidFill>
                <a:latin typeface="#ZF Heah" pitchFamily="2" charset="0"/>
                <a:cs typeface="#ZF Heah" pitchFamily="2" charset="0"/>
              </a:rPr>
              <a:t>ในตาราง </a:t>
            </a:r>
            <a:r>
              <a:rPr lang="th-TH" sz="4000" b="1" i="1" smtClean="0">
                <a:solidFill>
                  <a:srgbClr val="FFFF00"/>
                </a:solidFill>
              </a:rPr>
              <a:t>ไข่  </a:t>
            </a:r>
            <a:r>
              <a:rPr lang="th-TH" sz="4000" b="1" i="1" dirty="0" smtClean="0">
                <a:solidFill>
                  <a:srgbClr val="FFFF00"/>
                </a:solidFill>
              </a:rPr>
              <a:t>หด บน  อก  แม่  นก  โน้ต</a:t>
            </a:r>
            <a:endParaRPr lang="th-TH" sz="4000" b="1" i="1" dirty="0">
              <a:solidFill>
                <a:srgbClr val="FFFF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928926" y="3071810"/>
            <a:ext cx="5929354" cy="50006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Down Arrow 6"/>
          <p:cNvSpPr/>
          <p:nvPr/>
        </p:nvSpPr>
        <p:spPr>
          <a:xfrm>
            <a:off x="5286380" y="1785926"/>
            <a:ext cx="1000132" cy="43577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214810" y="1785926"/>
            <a:ext cx="928694" cy="50006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ไข่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5357818" y="1785926"/>
            <a:ext cx="1000132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ไข้</a:t>
            </a:r>
            <a:endParaRPr lang="th-TH" dirty="0"/>
          </a:p>
        </p:txBody>
      </p:sp>
      <p:sp>
        <p:nvSpPr>
          <p:cNvPr id="11" name="Flowchart: Process 10"/>
          <p:cNvSpPr/>
          <p:nvPr/>
        </p:nvSpPr>
        <p:spPr>
          <a:xfrm>
            <a:off x="7786710" y="1785926"/>
            <a:ext cx="1000132" cy="50006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ไข</a:t>
            </a:r>
            <a:endParaRPr lang="th-TH" dirty="0"/>
          </a:p>
        </p:txBody>
      </p:sp>
      <p:sp>
        <p:nvSpPr>
          <p:cNvPr id="12" name="Flowchart: Process 11"/>
          <p:cNvSpPr/>
          <p:nvPr/>
        </p:nvSpPr>
        <p:spPr>
          <a:xfrm>
            <a:off x="4214810" y="2428868"/>
            <a:ext cx="928694" cy="50006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หด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5357818" y="2428868"/>
            <a:ext cx="1000132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ห้ด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3000364" y="3071810"/>
            <a:ext cx="928694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บน</a:t>
            </a:r>
            <a:endParaRPr lang="th-TH" dirty="0"/>
          </a:p>
        </p:txBody>
      </p:sp>
      <p:sp>
        <p:nvSpPr>
          <p:cNvPr id="15" name="Rectangle 14"/>
          <p:cNvSpPr/>
          <p:nvPr/>
        </p:nvSpPr>
        <p:spPr>
          <a:xfrm>
            <a:off x="4143372" y="3071810"/>
            <a:ext cx="1071570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บ่น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5357818" y="3071810"/>
            <a:ext cx="1000132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บ้น</a:t>
            </a:r>
            <a:endParaRPr lang="th-TH" dirty="0"/>
          </a:p>
        </p:txBody>
      </p:sp>
      <p:sp>
        <p:nvSpPr>
          <p:cNvPr id="17" name="Flowchart: Process 16"/>
          <p:cNvSpPr/>
          <p:nvPr/>
        </p:nvSpPr>
        <p:spPr>
          <a:xfrm>
            <a:off x="6643702" y="3071810"/>
            <a:ext cx="928694" cy="50006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บ๊น</a:t>
            </a:r>
            <a:endParaRPr lang="th-TH" dirty="0"/>
          </a:p>
        </p:txBody>
      </p:sp>
      <p:sp>
        <p:nvSpPr>
          <p:cNvPr id="18" name="Flowchart: Process 17"/>
          <p:cNvSpPr/>
          <p:nvPr/>
        </p:nvSpPr>
        <p:spPr>
          <a:xfrm>
            <a:off x="7786710" y="3071810"/>
            <a:ext cx="1000132" cy="50006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บ๋น</a:t>
            </a:r>
            <a:endParaRPr lang="th-TH" dirty="0"/>
          </a:p>
        </p:txBody>
      </p:sp>
      <p:sp>
        <p:nvSpPr>
          <p:cNvPr id="19" name="Flowchart: Process 18"/>
          <p:cNvSpPr/>
          <p:nvPr/>
        </p:nvSpPr>
        <p:spPr>
          <a:xfrm>
            <a:off x="4143372" y="3714752"/>
            <a:ext cx="1000132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อก</a:t>
            </a:r>
            <a:endParaRPr lang="th-TH" dirty="0"/>
          </a:p>
        </p:txBody>
      </p:sp>
      <p:sp>
        <p:nvSpPr>
          <p:cNvPr id="20" name="Flowchart: Process 19"/>
          <p:cNvSpPr/>
          <p:nvPr/>
        </p:nvSpPr>
        <p:spPr>
          <a:xfrm>
            <a:off x="5357818" y="3714752"/>
            <a:ext cx="1000132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อ้ก</a:t>
            </a:r>
            <a:endParaRPr lang="th-TH" dirty="0"/>
          </a:p>
        </p:txBody>
      </p:sp>
      <p:sp>
        <p:nvSpPr>
          <p:cNvPr id="21" name="Flowchart: Process 20"/>
          <p:cNvSpPr/>
          <p:nvPr/>
        </p:nvSpPr>
        <p:spPr>
          <a:xfrm>
            <a:off x="6643702" y="3714752"/>
            <a:ext cx="928694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อ๊ก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7786710" y="3714752"/>
            <a:ext cx="100013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อ๋ก</a:t>
            </a:r>
            <a:endParaRPr lang="th-TH" dirty="0"/>
          </a:p>
        </p:txBody>
      </p:sp>
      <p:sp>
        <p:nvSpPr>
          <p:cNvPr id="23" name="Flowchart: Process 22"/>
          <p:cNvSpPr/>
          <p:nvPr/>
        </p:nvSpPr>
        <p:spPr>
          <a:xfrm>
            <a:off x="3000364" y="4357694"/>
            <a:ext cx="928694" cy="50006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แม</a:t>
            </a:r>
            <a:endParaRPr lang="th-TH" dirty="0"/>
          </a:p>
        </p:txBody>
      </p:sp>
      <p:sp>
        <p:nvSpPr>
          <p:cNvPr id="24" name="Rectangle 23"/>
          <p:cNvSpPr/>
          <p:nvPr/>
        </p:nvSpPr>
        <p:spPr>
          <a:xfrm>
            <a:off x="5357818" y="4357694"/>
            <a:ext cx="1000132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แม่</a:t>
            </a:r>
            <a:endParaRPr lang="th-TH" dirty="0"/>
          </a:p>
        </p:txBody>
      </p:sp>
      <p:sp>
        <p:nvSpPr>
          <p:cNvPr id="25" name="Rectangle 24"/>
          <p:cNvSpPr/>
          <p:nvPr/>
        </p:nvSpPr>
        <p:spPr>
          <a:xfrm>
            <a:off x="6643702" y="435769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แม้</a:t>
            </a:r>
            <a:endParaRPr lang="th-TH" dirty="0"/>
          </a:p>
        </p:txBody>
      </p:sp>
      <p:sp>
        <p:nvSpPr>
          <p:cNvPr id="26" name="Flowchart: Process 25"/>
          <p:cNvSpPr/>
          <p:nvPr/>
        </p:nvSpPr>
        <p:spPr>
          <a:xfrm>
            <a:off x="5357818" y="5000636"/>
            <a:ext cx="1000132" cy="50006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น่ก</a:t>
            </a:r>
            <a:endParaRPr lang="th-TH" dirty="0"/>
          </a:p>
        </p:txBody>
      </p:sp>
      <p:sp>
        <p:nvSpPr>
          <p:cNvPr id="27" name="Rectangle 26"/>
          <p:cNvSpPr/>
          <p:nvPr/>
        </p:nvSpPr>
        <p:spPr>
          <a:xfrm>
            <a:off x="6643702" y="5000636"/>
            <a:ext cx="928694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นก</a:t>
            </a:r>
            <a:endParaRPr lang="th-TH" dirty="0"/>
          </a:p>
        </p:txBody>
      </p:sp>
      <p:sp>
        <p:nvSpPr>
          <p:cNvPr id="28" name="Rectangle 27"/>
          <p:cNvSpPr/>
          <p:nvPr/>
        </p:nvSpPr>
        <p:spPr>
          <a:xfrm>
            <a:off x="7786710" y="5000636"/>
            <a:ext cx="1000132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น๋ก</a:t>
            </a:r>
            <a:endParaRPr lang="th-TH" dirty="0"/>
          </a:p>
        </p:txBody>
      </p:sp>
      <p:sp>
        <p:nvSpPr>
          <p:cNvPr id="29" name="Flowchart: Process 28"/>
          <p:cNvSpPr/>
          <p:nvPr/>
        </p:nvSpPr>
        <p:spPr>
          <a:xfrm>
            <a:off x="5357818" y="5643578"/>
            <a:ext cx="1000132" cy="50006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โนต</a:t>
            </a:r>
            <a:endParaRPr lang="th-TH" dirty="0"/>
          </a:p>
        </p:txBody>
      </p:sp>
      <p:sp>
        <p:nvSpPr>
          <p:cNvPr id="30" name="Flowchart: Process 29"/>
          <p:cNvSpPr/>
          <p:nvPr/>
        </p:nvSpPr>
        <p:spPr>
          <a:xfrm>
            <a:off x="6643702" y="5643578"/>
            <a:ext cx="928694" cy="50006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โน้ต</a:t>
            </a:r>
            <a:endParaRPr lang="th-TH" dirty="0"/>
          </a:p>
        </p:txBody>
      </p:sp>
      <p:sp>
        <p:nvSpPr>
          <p:cNvPr id="31" name="Rectangle 30"/>
          <p:cNvSpPr/>
          <p:nvPr/>
        </p:nvSpPr>
        <p:spPr>
          <a:xfrm>
            <a:off x="7786710" y="5643578"/>
            <a:ext cx="1000132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โน๋ต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7" grpId="0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  <p:bldP spid="23" grpId="0" build="p" animBg="1"/>
      <p:bldP spid="24" grpId="0" build="p" animBg="1"/>
      <p:bldP spid="25" grpId="0" build="p" animBg="1"/>
      <p:bldP spid="26" grpId="0" build="p" animBg="1"/>
      <p:bldP spid="27" grpId="0" build="p" animBg="1"/>
      <p:bldP spid="28" grpId="0" build="p" animBg="1"/>
      <p:bldP spid="29" grpId="0" build="p" animBg="1"/>
      <p:bldP spid="30" grpId="0" build="p" animBg="1"/>
      <p:bldP spid="31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1071546"/>
          <a:ext cx="8429680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2"/>
                <a:gridCol w="1479788"/>
                <a:gridCol w="1204240"/>
                <a:gridCol w="1204240"/>
                <a:gridCol w="1204240"/>
                <a:gridCol w="1204240"/>
                <a:gridCol w="120424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หมู่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เป็น-ตาย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สามัญ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เอก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โท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ตรี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จัตวา</a:t>
                      </a:r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สระสั้น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สระยาว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owchart: Process 3"/>
          <p:cNvSpPr/>
          <p:nvPr/>
        </p:nvSpPr>
        <p:spPr>
          <a:xfrm>
            <a:off x="642910" y="214290"/>
            <a:ext cx="7858180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#ZF Heah" pitchFamily="2" charset="0"/>
                <a:cs typeface="#ZF Heah" pitchFamily="2" charset="0"/>
              </a:rPr>
              <a:t>ท่องได้แล้วนะ     </a:t>
            </a:r>
            <a:r>
              <a:rPr lang="th-TH" sz="4000" b="1" i="1" dirty="0" smtClean="0">
                <a:solidFill>
                  <a:srgbClr val="FFFF00"/>
                </a:solidFill>
              </a:rPr>
              <a:t>ไข่  หด บน  อก  แม่  นก  โน้ต</a:t>
            </a:r>
            <a:endParaRPr lang="th-TH" sz="4000" b="1" i="1" dirty="0">
              <a:solidFill>
                <a:srgbClr val="FFFF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928926" y="3071810"/>
            <a:ext cx="5929354" cy="50006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Down Arrow 6"/>
          <p:cNvSpPr/>
          <p:nvPr/>
        </p:nvSpPr>
        <p:spPr>
          <a:xfrm>
            <a:off x="5286380" y="1785926"/>
            <a:ext cx="1000132" cy="43577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214810" y="1785926"/>
            <a:ext cx="928694" cy="50006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ไข่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5357818" y="1785926"/>
            <a:ext cx="1000132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ไข้</a:t>
            </a:r>
            <a:endParaRPr lang="th-TH" dirty="0"/>
          </a:p>
        </p:txBody>
      </p:sp>
      <p:sp>
        <p:nvSpPr>
          <p:cNvPr id="11" name="Flowchart: Process 10"/>
          <p:cNvSpPr/>
          <p:nvPr/>
        </p:nvSpPr>
        <p:spPr>
          <a:xfrm>
            <a:off x="7786710" y="1785926"/>
            <a:ext cx="1000132" cy="50006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ไข</a:t>
            </a:r>
            <a:endParaRPr lang="th-TH" dirty="0"/>
          </a:p>
        </p:txBody>
      </p:sp>
      <p:sp>
        <p:nvSpPr>
          <p:cNvPr id="12" name="Flowchart: Process 11"/>
          <p:cNvSpPr/>
          <p:nvPr/>
        </p:nvSpPr>
        <p:spPr>
          <a:xfrm>
            <a:off x="4214810" y="2428868"/>
            <a:ext cx="928694" cy="50006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หด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5357818" y="2428868"/>
            <a:ext cx="1000132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ห้ด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3000364" y="3071810"/>
            <a:ext cx="928694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บน</a:t>
            </a:r>
            <a:endParaRPr lang="th-TH" dirty="0"/>
          </a:p>
        </p:txBody>
      </p:sp>
      <p:sp>
        <p:nvSpPr>
          <p:cNvPr id="15" name="Rectangle 14"/>
          <p:cNvSpPr/>
          <p:nvPr/>
        </p:nvSpPr>
        <p:spPr>
          <a:xfrm>
            <a:off x="4143372" y="3071810"/>
            <a:ext cx="1071570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บ่น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5357818" y="3071810"/>
            <a:ext cx="1000132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บ้น</a:t>
            </a:r>
            <a:endParaRPr lang="th-TH" dirty="0"/>
          </a:p>
        </p:txBody>
      </p:sp>
      <p:sp>
        <p:nvSpPr>
          <p:cNvPr id="17" name="Flowchart: Process 16"/>
          <p:cNvSpPr/>
          <p:nvPr/>
        </p:nvSpPr>
        <p:spPr>
          <a:xfrm>
            <a:off x="6643702" y="3071810"/>
            <a:ext cx="928694" cy="50006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บ๊น</a:t>
            </a:r>
            <a:endParaRPr lang="th-TH" dirty="0"/>
          </a:p>
        </p:txBody>
      </p:sp>
      <p:sp>
        <p:nvSpPr>
          <p:cNvPr id="18" name="Flowchart: Process 17"/>
          <p:cNvSpPr/>
          <p:nvPr/>
        </p:nvSpPr>
        <p:spPr>
          <a:xfrm>
            <a:off x="7786710" y="3071810"/>
            <a:ext cx="1000132" cy="50006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บ๋น</a:t>
            </a:r>
            <a:endParaRPr lang="th-TH" dirty="0"/>
          </a:p>
        </p:txBody>
      </p:sp>
      <p:sp>
        <p:nvSpPr>
          <p:cNvPr id="19" name="Flowchart: Process 18"/>
          <p:cNvSpPr/>
          <p:nvPr/>
        </p:nvSpPr>
        <p:spPr>
          <a:xfrm>
            <a:off x="4143372" y="3643314"/>
            <a:ext cx="1000132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อก</a:t>
            </a:r>
            <a:endParaRPr lang="th-TH" dirty="0"/>
          </a:p>
        </p:txBody>
      </p:sp>
      <p:sp>
        <p:nvSpPr>
          <p:cNvPr id="20" name="Flowchart: Process 19"/>
          <p:cNvSpPr/>
          <p:nvPr/>
        </p:nvSpPr>
        <p:spPr>
          <a:xfrm>
            <a:off x="5357818" y="3714752"/>
            <a:ext cx="1000132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อ้ก</a:t>
            </a:r>
            <a:endParaRPr lang="th-TH" dirty="0"/>
          </a:p>
        </p:txBody>
      </p:sp>
      <p:sp>
        <p:nvSpPr>
          <p:cNvPr id="21" name="Flowchart: Process 20"/>
          <p:cNvSpPr/>
          <p:nvPr/>
        </p:nvSpPr>
        <p:spPr>
          <a:xfrm>
            <a:off x="6643702" y="3714752"/>
            <a:ext cx="928694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อ๊ก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7786710" y="3714752"/>
            <a:ext cx="100013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อ๋ก</a:t>
            </a:r>
            <a:endParaRPr lang="th-TH" dirty="0"/>
          </a:p>
        </p:txBody>
      </p:sp>
      <p:sp>
        <p:nvSpPr>
          <p:cNvPr id="23" name="Flowchart: Process 22"/>
          <p:cNvSpPr/>
          <p:nvPr/>
        </p:nvSpPr>
        <p:spPr>
          <a:xfrm>
            <a:off x="3000364" y="4357694"/>
            <a:ext cx="928694" cy="50006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แม</a:t>
            </a:r>
            <a:endParaRPr lang="th-TH" dirty="0"/>
          </a:p>
        </p:txBody>
      </p:sp>
      <p:sp>
        <p:nvSpPr>
          <p:cNvPr id="24" name="Rectangle 23"/>
          <p:cNvSpPr/>
          <p:nvPr/>
        </p:nvSpPr>
        <p:spPr>
          <a:xfrm>
            <a:off x="5357818" y="4357694"/>
            <a:ext cx="1000132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แม่</a:t>
            </a:r>
            <a:endParaRPr lang="th-TH" dirty="0"/>
          </a:p>
        </p:txBody>
      </p:sp>
      <p:sp>
        <p:nvSpPr>
          <p:cNvPr id="25" name="Rectangle 24"/>
          <p:cNvSpPr/>
          <p:nvPr/>
        </p:nvSpPr>
        <p:spPr>
          <a:xfrm>
            <a:off x="6643702" y="435769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แม้</a:t>
            </a:r>
            <a:endParaRPr lang="th-TH" dirty="0"/>
          </a:p>
        </p:txBody>
      </p:sp>
      <p:sp>
        <p:nvSpPr>
          <p:cNvPr id="26" name="Flowchart: Process 25"/>
          <p:cNvSpPr/>
          <p:nvPr/>
        </p:nvSpPr>
        <p:spPr>
          <a:xfrm>
            <a:off x="5357818" y="5000636"/>
            <a:ext cx="1000132" cy="50006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น่ก</a:t>
            </a:r>
            <a:endParaRPr lang="th-TH" dirty="0"/>
          </a:p>
        </p:txBody>
      </p:sp>
      <p:sp>
        <p:nvSpPr>
          <p:cNvPr id="27" name="Rectangle 26"/>
          <p:cNvSpPr/>
          <p:nvPr/>
        </p:nvSpPr>
        <p:spPr>
          <a:xfrm>
            <a:off x="6643702" y="5000636"/>
            <a:ext cx="928694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นก</a:t>
            </a:r>
            <a:endParaRPr lang="th-TH" dirty="0"/>
          </a:p>
        </p:txBody>
      </p:sp>
      <p:sp>
        <p:nvSpPr>
          <p:cNvPr id="28" name="Rectangle 27"/>
          <p:cNvSpPr/>
          <p:nvPr/>
        </p:nvSpPr>
        <p:spPr>
          <a:xfrm>
            <a:off x="7786710" y="5000636"/>
            <a:ext cx="1000132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น๋ก</a:t>
            </a:r>
            <a:endParaRPr lang="th-TH" dirty="0"/>
          </a:p>
        </p:txBody>
      </p:sp>
      <p:sp>
        <p:nvSpPr>
          <p:cNvPr id="29" name="Flowchart: Process 28"/>
          <p:cNvSpPr/>
          <p:nvPr/>
        </p:nvSpPr>
        <p:spPr>
          <a:xfrm>
            <a:off x="5357818" y="5643578"/>
            <a:ext cx="1000132" cy="50006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โนต</a:t>
            </a:r>
            <a:endParaRPr lang="th-TH" dirty="0"/>
          </a:p>
        </p:txBody>
      </p:sp>
      <p:sp>
        <p:nvSpPr>
          <p:cNvPr id="30" name="Flowchart: Process 29"/>
          <p:cNvSpPr/>
          <p:nvPr/>
        </p:nvSpPr>
        <p:spPr>
          <a:xfrm>
            <a:off x="6643702" y="5643578"/>
            <a:ext cx="928694" cy="50006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โน้ต</a:t>
            </a:r>
            <a:endParaRPr lang="th-TH" dirty="0"/>
          </a:p>
        </p:txBody>
      </p:sp>
      <p:sp>
        <p:nvSpPr>
          <p:cNvPr id="31" name="Rectangle 30"/>
          <p:cNvSpPr/>
          <p:nvPr/>
        </p:nvSpPr>
        <p:spPr>
          <a:xfrm>
            <a:off x="7786710" y="5643578"/>
            <a:ext cx="1000132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โน๋ต</a:t>
            </a:r>
            <a:endParaRPr lang="th-TH" dirty="0"/>
          </a:p>
        </p:txBody>
      </p:sp>
      <p:sp>
        <p:nvSpPr>
          <p:cNvPr id="32" name="Rounded Rectangular Callout 31"/>
          <p:cNvSpPr/>
          <p:nvPr/>
        </p:nvSpPr>
        <p:spPr>
          <a:xfrm>
            <a:off x="7929586" y="1928802"/>
            <a:ext cx="1214414" cy="1214446"/>
          </a:xfrm>
          <a:prstGeom prst="wedgeRoundRectCallout">
            <a:avLst>
              <a:gd name="adj1" fmla="val -160633"/>
              <a:gd name="adj2" fmla="val 2258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i="1" dirty="0" smtClean="0"/>
              <a:t>แถวนี้มีวรรณยุกต์น้อยที่สุด</a:t>
            </a:r>
            <a:endParaRPr lang="th-TH" sz="2000" b="1" i="1" dirty="0"/>
          </a:p>
        </p:txBody>
      </p:sp>
      <p:sp>
        <p:nvSpPr>
          <p:cNvPr id="33" name="Rounded Rectangular Callout 32"/>
          <p:cNvSpPr/>
          <p:nvPr/>
        </p:nvSpPr>
        <p:spPr>
          <a:xfrm>
            <a:off x="4429124" y="4214818"/>
            <a:ext cx="1571636" cy="1143008"/>
          </a:xfrm>
          <a:prstGeom prst="wedgeRoundRectCallout">
            <a:avLst>
              <a:gd name="adj1" fmla="val 18501"/>
              <a:gd name="adj2" fmla="val 51426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คำตายไม่มีเสียงสามัญ</a:t>
            </a:r>
            <a:endParaRPr lang="th-TH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5143504" y="285728"/>
            <a:ext cx="857256" cy="1143032"/>
          </a:xfrm>
          <a:prstGeom prst="wedgeRoundRectCallout">
            <a:avLst>
              <a:gd name="adj1" fmla="val 16043"/>
              <a:gd name="adj2" fmla="val 8748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i="1" dirty="0" smtClean="0"/>
              <a:t>โท ๔</a:t>
            </a:r>
          </a:p>
          <a:p>
            <a:pPr algn="ctr"/>
            <a:r>
              <a:rPr lang="th-TH" sz="2000" b="1" i="1" dirty="0" smtClean="0"/>
              <a:t>เอก ๒</a:t>
            </a:r>
          </a:p>
          <a:p>
            <a:pPr algn="ctr"/>
            <a:r>
              <a:rPr lang="th-TH" sz="2000" b="1" i="1" dirty="0" smtClean="0"/>
              <a:t>ไม่มี ๑</a:t>
            </a:r>
            <a:endParaRPr lang="th-TH" sz="2000" b="1" i="1" dirty="0"/>
          </a:p>
        </p:txBody>
      </p:sp>
      <p:sp>
        <p:nvSpPr>
          <p:cNvPr id="35" name="Arc 34"/>
          <p:cNvSpPr/>
          <p:nvPr/>
        </p:nvSpPr>
        <p:spPr>
          <a:xfrm rot="1442434">
            <a:off x="778122" y="2651451"/>
            <a:ext cx="4599051" cy="1643074"/>
          </a:xfrm>
          <a:prstGeom prst="arc">
            <a:avLst>
              <a:gd name="adj1" fmla="val 15651609"/>
              <a:gd name="adj2" fmla="val 2140826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Arc 35"/>
          <p:cNvSpPr/>
          <p:nvPr/>
        </p:nvSpPr>
        <p:spPr>
          <a:xfrm>
            <a:off x="-214346" y="4071942"/>
            <a:ext cx="6072230" cy="1500198"/>
          </a:xfrm>
          <a:prstGeom prst="arc">
            <a:avLst>
              <a:gd name="adj1" fmla="val 17787754"/>
              <a:gd name="adj2" fmla="val 20823721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Arc 36"/>
          <p:cNvSpPr/>
          <p:nvPr/>
        </p:nvSpPr>
        <p:spPr>
          <a:xfrm rot="18818632">
            <a:off x="705636" y="5823162"/>
            <a:ext cx="4601460" cy="1748586"/>
          </a:xfrm>
          <a:prstGeom prst="arc">
            <a:avLst>
              <a:gd name="adj1" fmla="val 19699259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Arc 37"/>
          <p:cNvSpPr/>
          <p:nvPr/>
        </p:nvSpPr>
        <p:spPr>
          <a:xfrm rot="17851734">
            <a:off x="1279618" y="6498370"/>
            <a:ext cx="4857752" cy="1643074"/>
          </a:xfrm>
          <a:prstGeom prst="arc">
            <a:avLst>
              <a:gd name="adj1" fmla="val 19429696"/>
              <a:gd name="adj2" fmla="val 743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1" grpId="0" build="allAtOnce" animBg="1"/>
      <p:bldP spid="33" grpId="0" build="allAtOnce" animBg="1"/>
      <p:bldP spid="34" grpId="0" build="allAtOnce" animBg="1"/>
      <p:bldP spid="35" grpId="0" animBg="1"/>
      <p:bldP spid="36" grpId="0" animBg="1"/>
      <p:bldP spid="37" grpId="0" animBg="1"/>
      <p:bldP spid="3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071538" y="642918"/>
            <a:ext cx="7286676" cy="35719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i="1" dirty="0" smtClean="0">
                <a:solidFill>
                  <a:schemeClr val="tx1"/>
                </a:solidFill>
              </a:rPr>
              <a:t>ไผ  ตด  วะ  อัน  นิ  แมะ  </a:t>
            </a:r>
          </a:p>
          <a:p>
            <a:pPr algn="ctr"/>
            <a:r>
              <a:rPr lang="th-TH" sz="6000" b="1" i="1" dirty="0" smtClean="0">
                <a:solidFill>
                  <a:schemeClr val="tx1"/>
                </a:solidFill>
              </a:rPr>
              <a:t>แฉะ  เลย  ดาก  มัน</a:t>
            </a:r>
            <a:endParaRPr lang="th-TH" sz="4000" b="1" i="1" dirty="0">
              <a:solidFill>
                <a:schemeClr val="tx1"/>
              </a:solidFill>
            </a:endParaRPr>
          </a:p>
        </p:txBody>
      </p:sp>
      <p:pic>
        <p:nvPicPr>
          <p:cNvPr id="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3429000"/>
            <a:ext cx="2214578" cy="2910577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2500298" y="4429132"/>
            <a:ext cx="3286148" cy="1714512"/>
          </a:xfrm>
          <a:prstGeom prst="wedgeEllipseCallout">
            <a:avLst>
              <a:gd name="adj1" fmla="val -58745"/>
              <a:gd name="adj2" fmla="val -4619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#ZF Heah" pitchFamily="2" charset="0"/>
                <a:cs typeface="#ZF Heah" pitchFamily="2" charset="0"/>
              </a:rPr>
              <a:t>ลองเบิ่ง  </a:t>
            </a:r>
          </a:p>
          <a:p>
            <a:pPr algn="ctr"/>
            <a:r>
              <a:rPr lang="th-TH" b="1" dirty="0" smtClean="0">
                <a:solidFill>
                  <a:schemeClr val="bg1"/>
                </a:solidFill>
                <a:latin typeface="#ZF Heah" pitchFamily="2" charset="0"/>
                <a:cs typeface="#ZF Heah" pitchFamily="2" charset="0"/>
              </a:rPr>
              <a:t>นำคำเหล่านี้ลงในตาราง</a:t>
            </a:r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000100" y="571480"/>
            <a:ext cx="7286676" cy="35719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i="1" dirty="0" smtClean="0">
                <a:solidFill>
                  <a:schemeClr val="tx1"/>
                </a:solidFill>
              </a:rPr>
              <a:t>ไผ  ตด  วะ  อัน  นิ  แมะ  </a:t>
            </a:r>
          </a:p>
          <a:p>
            <a:pPr algn="ctr"/>
            <a:r>
              <a:rPr lang="th-TH" sz="6000" b="1" i="1" dirty="0" smtClean="0">
                <a:solidFill>
                  <a:schemeClr val="tx1"/>
                </a:solidFill>
              </a:rPr>
              <a:t>แฉะ  เลย  ดาก  มัน</a:t>
            </a:r>
            <a:endParaRPr lang="th-TH" sz="4000" b="1" i="1" dirty="0">
              <a:solidFill>
                <a:schemeClr val="tx1"/>
              </a:solidFill>
            </a:endParaRPr>
          </a:p>
        </p:txBody>
      </p:sp>
      <p:pic>
        <p:nvPicPr>
          <p:cNvPr id="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3429000"/>
            <a:ext cx="2214578" cy="2910577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2500298" y="3929066"/>
            <a:ext cx="6286544" cy="2214578"/>
          </a:xfrm>
          <a:prstGeom prst="wedgeEllipseCallout">
            <a:avLst>
              <a:gd name="adj1" fmla="val -52804"/>
              <a:gd name="adj2" fmla="val -28168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#ZF Heah" pitchFamily="2" charset="0"/>
                <a:cs typeface="#ZF Heah" pitchFamily="2" charset="0"/>
              </a:rPr>
              <a:t>ก่อนอื่นต้องแยก อักษร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สูง  กลาง  ต่ำ</a:t>
            </a:r>
            <a:endParaRPr lang="th-TH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2143108" y="285728"/>
            <a:ext cx="6572296" cy="6357982"/>
          </a:xfrm>
          <a:prstGeom prst="wedgeRoundRectCallout">
            <a:avLst>
              <a:gd name="adj1" fmla="val -50484"/>
              <a:gd name="adj2" fmla="val 13130"/>
              <a:gd name="adj3" fmla="val 16667"/>
            </a:avLst>
          </a:prstGeo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เรารู้แล้วว่า</a:t>
            </a:r>
          </a:p>
          <a:p>
            <a:pPr algn="ctr"/>
            <a:r>
              <a:rPr lang="th-TH" sz="6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คำว่า  </a:t>
            </a:r>
            <a:r>
              <a:rPr lang="th-TH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กา</a:t>
            </a:r>
            <a:r>
              <a:rPr lang="th-TH" sz="6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 </a:t>
            </a:r>
            <a:r>
              <a:rPr lang="th-TH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ประกอบด้วย</a:t>
            </a:r>
          </a:p>
          <a:p>
            <a:pPr algn="ctr"/>
            <a:r>
              <a:rPr lang="th-TH" sz="4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๑.พยัญชนะ</a:t>
            </a:r>
          </a:p>
          <a:p>
            <a:pPr algn="ctr"/>
            <a:r>
              <a:rPr lang="th-TH" sz="4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๒.สระ</a:t>
            </a:r>
          </a:p>
          <a:p>
            <a:pPr algn="ctr"/>
            <a:r>
              <a:rPr lang="th-TH" sz="4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๓.วรรณยุกต์</a:t>
            </a:r>
            <a:endParaRPr lang="th-TH" sz="40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4" name="Picture 3" descr="à¸£à¸¹à¸à¸ à¸²à¸à¸à¸µà¹à¹à¸à¸µà¹à¸¢à¸§à¸à¹à¸­à¸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3643314"/>
            <a:ext cx="314324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000100" y="571480"/>
            <a:ext cx="7286676" cy="3571900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i="1" dirty="0" smtClean="0">
                <a:solidFill>
                  <a:schemeClr val="tx1"/>
                </a:solidFill>
              </a:rPr>
              <a:t>ไ</a:t>
            </a:r>
            <a:r>
              <a:rPr lang="th-TH" sz="6000" b="1" i="1" dirty="0" smtClean="0">
                <a:solidFill>
                  <a:schemeClr val="accent2">
                    <a:lumMod val="75000"/>
                  </a:schemeClr>
                </a:solidFill>
              </a:rPr>
              <a:t>ผ</a:t>
            </a:r>
            <a:r>
              <a:rPr lang="th-TH" sz="6000" b="1" i="1" dirty="0" smtClean="0">
                <a:solidFill>
                  <a:srgbClr val="FFFF00"/>
                </a:solidFill>
              </a:rPr>
              <a:t>  </a:t>
            </a:r>
            <a:r>
              <a:rPr lang="th-TH" sz="6000" b="1" i="1" dirty="0" smtClean="0">
                <a:solidFill>
                  <a:srgbClr val="00B0F0"/>
                </a:solidFill>
              </a:rPr>
              <a:t>ต</a:t>
            </a:r>
            <a:r>
              <a:rPr lang="th-TH" sz="6000" b="1" i="1" dirty="0" smtClean="0">
                <a:solidFill>
                  <a:srgbClr val="FFFF00"/>
                </a:solidFill>
              </a:rPr>
              <a:t>ด  ว</a:t>
            </a:r>
            <a:r>
              <a:rPr lang="th-TH" sz="6000" b="1" i="1" dirty="0" smtClean="0">
                <a:solidFill>
                  <a:schemeClr val="tx1"/>
                </a:solidFill>
              </a:rPr>
              <a:t>ะ</a:t>
            </a:r>
            <a:r>
              <a:rPr lang="th-TH" sz="6000" b="1" i="1" dirty="0" smtClean="0">
                <a:solidFill>
                  <a:srgbClr val="FFFF00"/>
                </a:solidFill>
              </a:rPr>
              <a:t>  </a:t>
            </a:r>
            <a:r>
              <a:rPr lang="th-TH" sz="6000" b="1" i="1" dirty="0" smtClean="0">
                <a:solidFill>
                  <a:srgbClr val="00B0F0"/>
                </a:solidFill>
              </a:rPr>
              <a:t>อั</a:t>
            </a:r>
            <a:r>
              <a:rPr lang="th-TH" sz="6000" b="1" i="1" dirty="0" smtClean="0">
                <a:solidFill>
                  <a:srgbClr val="FFFF00"/>
                </a:solidFill>
              </a:rPr>
              <a:t>น  นิ  </a:t>
            </a:r>
            <a:r>
              <a:rPr lang="th-TH" sz="6000" b="1" i="1" dirty="0" smtClean="0">
                <a:solidFill>
                  <a:schemeClr val="tx1"/>
                </a:solidFill>
              </a:rPr>
              <a:t>แ</a:t>
            </a:r>
            <a:r>
              <a:rPr lang="th-TH" sz="6000" b="1" i="1" dirty="0" smtClean="0">
                <a:solidFill>
                  <a:srgbClr val="FFFF00"/>
                </a:solidFill>
              </a:rPr>
              <a:t>ม</a:t>
            </a:r>
            <a:r>
              <a:rPr lang="th-TH" sz="6000" b="1" i="1" dirty="0" smtClean="0">
                <a:solidFill>
                  <a:schemeClr val="tx1"/>
                </a:solidFill>
              </a:rPr>
              <a:t>ะ  </a:t>
            </a:r>
          </a:p>
          <a:p>
            <a:pPr algn="ctr"/>
            <a:r>
              <a:rPr lang="th-TH" sz="6000" b="1" i="1" dirty="0" smtClean="0">
                <a:solidFill>
                  <a:schemeClr val="tx1"/>
                </a:solidFill>
              </a:rPr>
              <a:t>แ</a:t>
            </a:r>
            <a:r>
              <a:rPr lang="th-TH" sz="6000" b="1" i="1" dirty="0" smtClean="0">
                <a:solidFill>
                  <a:schemeClr val="accent2">
                    <a:lumMod val="75000"/>
                  </a:schemeClr>
                </a:solidFill>
              </a:rPr>
              <a:t>ฉ</a:t>
            </a:r>
            <a:r>
              <a:rPr lang="th-TH" sz="6000" b="1" i="1" dirty="0" smtClean="0">
                <a:solidFill>
                  <a:schemeClr val="tx1"/>
                </a:solidFill>
              </a:rPr>
              <a:t>ะ  เ</a:t>
            </a:r>
            <a:r>
              <a:rPr lang="th-TH" sz="6000" b="1" i="1" dirty="0" smtClean="0">
                <a:solidFill>
                  <a:srgbClr val="FFFF00"/>
                </a:solidFill>
              </a:rPr>
              <a:t>ล</a:t>
            </a:r>
            <a:r>
              <a:rPr lang="th-TH" sz="6000" b="1" i="1" dirty="0" smtClean="0">
                <a:solidFill>
                  <a:schemeClr val="tx1"/>
                </a:solidFill>
              </a:rPr>
              <a:t>ย  </a:t>
            </a:r>
            <a:r>
              <a:rPr lang="th-TH" sz="6000" b="1" i="1" dirty="0" smtClean="0">
                <a:solidFill>
                  <a:srgbClr val="00B0F0"/>
                </a:solidFill>
              </a:rPr>
              <a:t>ด</a:t>
            </a:r>
            <a:r>
              <a:rPr lang="th-TH" sz="6000" b="1" i="1" dirty="0" smtClean="0">
                <a:solidFill>
                  <a:schemeClr val="tx1"/>
                </a:solidFill>
              </a:rPr>
              <a:t>าก  </a:t>
            </a:r>
            <a:r>
              <a:rPr lang="th-TH" sz="6000" b="1" i="1" dirty="0" smtClean="0">
                <a:solidFill>
                  <a:srgbClr val="FFFF00"/>
                </a:solidFill>
              </a:rPr>
              <a:t>มั</a:t>
            </a:r>
            <a:r>
              <a:rPr lang="th-TH" sz="6000" b="1" i="1" dirty="0" smtClean="0">
                <a:solidFill>
                  <a:schemeClr val="tx1"/>
                </a:solidFill>
              </a:rPr>
              <a:t>น</a:t>
            </a:r>
            <a:endParaRPr lang="th-TH" sz="6600" b="1" i="1" dirty="0" smtClean="0">
              <a:solidFill>
                <a:schemeClr val="tx1"/>
              </a:solidFill>
            </a:endParaRPr>
          </a:p>
          <a:p>
            <a:pPr algn="ctr"/>
            <a:endParaRPr lang="th-TH" sz="4000" b="1" i="1" dirty="0">
              <a:solidFill>
                <a:schemeClr val="tx1"/>
              </a:solidFill>
            </a:endParaRPr>
          </a:p>
        </p:txBody>
      </p:sp>
      <p:pic>
        <p:nvPicPr>
          <p:cNvPr id="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3429000"/>
            <a:ext cx="2214578" cy="2910577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2571736" y="3286124"/>
            <a:ext cx="6286544" cy="2214578"/>
          </a:xfrm>
          <a:prstGeom prst="wedgeEllipseCallout">
            <a:avLst>
              <a:gd name="adj1" fmla="val -56492"/>
              <a:gd name="adj2" fmla="val 905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#ZF Heah" pitchFamily="2" charset="0"/>
                <a:cs typeface="#ZF Heah" pitchFamily="2" charset="0"/>
              </a:rPr>
              <a:t>แยก 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สูง  กลาง  ต่ำ </a:t>
            </a:r>
            <a:r>
              <a:rPr lang="th-TH" sz="4000" b="1" dirty="0" smtClean="0">
                <a:solidFill>
                  <a:schemeClr val="bg1"/>
                </a:solidFill>
                <a:latin typeface="#ZF Heah" pitchFamily="2" charset="0"/>
                <a:cs typeface="#ZF Heah" pitchFamily="2" charset="0"/>
              </a:rPr>
              <a:t>แล้วต้องได้แบบนี้</a:t>
            </a:r>
            <a:endParaRPr lang="th-TH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1071546"/>
          <a:ext cx="8429680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2"/>
                <a:gridCol w="1479788"/>
                <a:gridCol w="1204240"/>
                <a:gridCol w="1204240"/>
                <a:gridCol w="1204240"/>
                <a:gridCol w="1204240"/>
                <a:gridCol w="120424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หมู่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เป็น-ตาย</a:t>
                      </a:r>
                      <a:endParaRPr lang="th-TH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สามัญ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เอก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โท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ตรี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จัตวา</a:t>
                      </a:r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สูง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กลาง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เป็น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 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สระสั้น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ต่ำ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rgbClr val="00B0F0"/>
                          </a:solidFill>
                        </a:rPr>
                        <a:t>ตาย สระยาว</a:t>
                      </a:r>
                      <a:endParaRPr lang="th-TH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lowchart: Process 3"/>
          <p:cNvSpPr/>
          <p:nvPr/>
        </p:nvSpPr>
        <p:spPr>
          <a:xfrm>
            <a:off x="214282" y="214290"/>
            <a:ext cx="8715436" cy="71438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#ZF Heah" pitchFamily="2" charset="0"/>
                <a:cs typeface="#ZF Heah" pitchFamily="2" charset="0"/>
              </a:rPr>
              <a:t>ลองทำ     </a:t>
            </a:r>
            <a:r>
              <a:rPr lang="th-TH" sz="3600" b="1" i="1" dirty="0" smtClean="0">
                <a:solidFill>
                  <a:schemeClr val="tx1"/>
                </a:solidFill>
              </a:rPr>
              <a:t>ไ</a:t>
            </a:r>
            <a:r>
              <a:rPr lang="th-TH" sz="3600" b="1" i="1" dirty="0" smtClean="0">
                <a:solidFill>
                  <a:schemeClr val="accent2">
                    <a:lumMod val="75000"/>
                  </a:schemeClr>
                </a:solidFill>
              </a:rPr>
              <a:t>ผ</a:t>
            </a:r>
            <a:r>
              <a:rPr lang="th-TH" sz="3600" b="1" i="1" dirty="0" smtClean="0">
                <a:solidFill>
                  <a:srgbClr val="FFFF00"/>
                </a:solidFill>
              </a:rPr>
              <a:t>  </a:t>
            </a:r>
            <a:r>
              <a:rPr lang="th-TH" sz="3600" b="1" i="1" dirty="0" smtClean="0">
                <a:solidFill>
                  <a:srgbClr val="00B0F0"/>
                </a:solidFill>
              </a:rPr>
              <a:t>ต</a:t>
            </a:r>
            <a:r>
              <a:rPr lang="th-TH" sz="3600" b="1" i="1" dirty="0" smtClean="0">
                <a:solidFill>
                  <a:srgbClr val="FFFF00"/>
                </a:solidFill>
              </a:rPr>
              <a:t>ด  ว</a:t>
            </a:r>
            <a:r>
              <a:rPr lang="th-TH" sz="3600" b="1" i="1" dirty="0" smtClean="0">
                <a:solidFill>
                  <a:schemeClr val="tx1"/>
                </a:solidFill>
              </a:rPr>
              <a:t>ะ</a:t>
            </a:r>
            <a:r>
              <a:rPr lang="th-TH" sz="3600" b="1" i="1" dirty="0" smtClean="0">
                <a:solidFill>
                  <a:srgbClr val="FFFF00"/>
                </a:solidFill>
              </a:rPr>
              <a:t>  </a:t>
            </a:r>
            <a:r>
              <a:rPr lang="th-TH" sz="3600" b="1" i="1" dirty="0" smtClean="0">
                <a:solidFill>
                  <a:srgbClr val="00B0F0"/>
                </a:solidFill>
              </a:rPr>
              <a:t>อั</a:t>
            </a:r>
            <a:r>
              <a:rPr lang="th-TH" sz="3600" b="1" i="1" dirty="0" smtClean="0">
                <a:solidFill>
                  <a:srgbClr val="FFFF00"/>
                </a:solidFill>
              </a:rPr>
              <a:t>น  นิ  </a:t>
            </a:r>
            <a:r>
              <a:rPr lang="th-TH" sz="3600" b="1" i="1" dirty="0" smtClean="0">
                <a:solidFill>
                  <a:schemeClr val="tx1"/>
                </a:solidFill>
              </a:rPr>
              <a:t>แ</a:t>
            </a:r>
            <a:r>
              <a:rPr lang="th-TH" sz="3600" b="1" i="1" dirty="0" smtClean="0">
                <a:solidFill>
                  <a:srgbClr val="FFFF00"/>
                </a:solidFill>
              </a:rPr>
              <a:t>ม</a:t>
            </a:r>
            <a:r>
              <a:rPr lang="th-TH" sz="3600" b="1" i="1" dirty="0" smtClean="0">
                <a:solidFill>
                  <a:schemeClr val="tx1"/>
                </a:solidFill>
              </a:rPr>
              <a:t>ะ  แ</a:t>
            </a:r>
            <a:r>
              <a:rPr lang="th-TH" sz="3600" b="1" i="1" dirty="0" smtClean="0">
                <a:solidFill>
                  <a:schemeClr val="accent2">
                    <a:lumMod val="75000"/>
                  </a:schemeClr>
                </a:solidFill>
              </a:rPr>
              <a:t>ฉ</a:t>
            </a:r>
            <a:r>
              <a:rPr lang="th-TH" sz="3600" b="1" i="1" dirty="0" smtClean="0">
                <a:solidFill>
                  <a:schemeClr val="tx1"/>
                </a:solidFill>
              </a:rPr>
              <a:t>ะ  เ</a:t>
            </a:r>
            <a:r>
              <a:rPr lang="th-TH" sz="3600" b="1" i="1" dirty="0" smtClean="0">
                <a:solidFill>
                  <a:srgbClr val="FFFF00"/>
                </a:solidFill>
              </a:rPr>
              <a:t>ล</a:t>
            </a:r>
            <a:r>
              <a:rPr lang="th-TH" sz="3600" b="1" i="1" dirty="0" smtClean="0">
                <a:solidFill>
                  <a:schemeClr val="tx1"/>
                </a:solidFill>
              </a:rPr>
              <a:t>ย  </a:t>
            </a:r>
            <a:r>
              <a:rPr lang="th-TH" sz="3600" b="1" i="1" dirty="0" smtClean="0">
                <a:solidFill>
                  <a:srgbClr val="00B0F0"/>
                </a:solidFill>
              </a:rPr>
              <a:t>ด</a:t>
            </a:r>
            <a:r>
              <a:rPr lang="th-TH" sz="3600" b="1" i="1" dirty="0" smtClean="0">
                <a:solidFill>
                  <a:schemeClr val="tx1"/>
                </a:solidFill>
              </a:rPr>
              <a:t>าก  </a:t>
            </a:r>
            <a:r>
              <a:rPr lang="th-TH" sz="3600" b="1" i="1" dirty="0" smtClean="0">
                <a:solidFill>
                  <a:srgbClr val="FFFF00"/>
                </a:solidFill>
              </a:rPr>
              <a:t>มั</a:t>
            </a:r>
            <a:r>
              <a:rPr lang="th-TH" sz="3600" b="1" i="1" dirty="0" smtClean="0">
                <a:solidFill>
                  <a:schemeClr val="tx1"/>
                </a:solidFill>
              </a:rPr>
              <a:t>น</a:t>
            </a:r>
            <a:endParaRPr lang="th-TH" sz="4000" b="1" i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928926" y="3071810"/>
            <a:ext cx="5929354" cy="50006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Down Arrow 6"/>
          <p:cNvSpPr/>
          <p:nvPr/>
        </p:nvSpPr>
        <p:spPr>
          <a:xfrm>
            <a:off x="5286380" y="1785926"/>
            <a:ext cx="1000132" cy="43577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214810" y="1785926"/>
            <a:ext cx="928694" cy="50006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ไข่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5357818" y="1785926"/>
            <a:ext cx="1000132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ไข้</a:t>
            </a:r>
            <a:endParaRPr lang="th-TH" dirty="0"/>
          </a:p>
        </p:txBody>
      </p:sp>
      <p:sp>
        <p:nvSpPr>
          <p:cNvPr id="11" name="Flowchart: Process 10"/>
          <p:cNvSpPr/>
          <p:nvPr/>
        </p:nvSpPr>
        <p:spPr>
          <a:xfrm>
            <a:off x="7786710" y="1785926"/>
            <a:ext cx="1000132" cy="50006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ไข</a:t>
            </a:r>
            <a:endParaRPr lang="th-TH" dirty="0"/>
          </a:p>
        </p:txBody>
      </p:sp>
      <p:sp>
        <p:nvSpPr>
          <p:cNvPr id="12" name="Flowchart: Process 11"/>
          <p:cNvSpPr/>
          <p:nvPr/>
        </p:nvSpPr>
        <p:spPr>
          <a:xfrm>
            <a:off x="4214810" y="2428868"/>
            <a:ext cx="928694" cy="50006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หด</a:t>
            </a:r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5357818" y="2428868"/>
            <a:ext cx="1000132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ห้ด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3000364" y="3071810"/>
            <a:ext cx="928694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บน</a:t>
            </a:r>
            <a:endParaRPr lang="th-TH" dirty="0"/>
          </a:p>
        </p:txBody>
      </p:sp>
      <p:sp>
        <p:nvSpPr>
          <p:cNvPr id="15" name="Rectangle 14"/>
          <p:cNvSpPr/>
          <p:nvPr/>
        </p:nvSpPr>
        <p:spPr>
          <a:xfrm>
            <a:off x="4143372" y="3071810"/>
            <a:ext cx="1071570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บ่น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5357818" y="3071810"/>
            <a:ext cx="1000132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บ้น</a:t>
            </a:r>
            <a:endParaRPr lang="th-TH" dirty="0"/>
          </a:p>
        </p:txBody>
      </p:sp>
      <p:sp>
        <p:nvSpPr>
          <p:cNvPr id="17" name="Flowchart: Process 16"/>
          <p:cNvSpPr/>
          <p:nvPr/>
        </p:nvSpPr>
        <p:spPr>
          <a:xfrm>
            <a:off x="6643702" y="3071810"/>
            <a:ext cx="928694" cy="50006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บ๊น</a:t>
            </a:r>
            <a:endParaRPr lang="th-TH" dirty="0"/>
          </a:p>
        </p:txBody>
      </p:sp>
      <p:sp>
        <p:nvSpPr>
          <p:cNvPr id="18" name="Flowchart: Process 17"/>
          <p:cNvSpPr/>
          <p:nvPr/>
        </p:nvSpPr>
        <p:spPr>
          <a:xfrm>
            <a:off x="7786710" y="3071810"/>
            <a:ext cx="1000132" cy="50006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บ๋น</a:t>
            </a:r>
            <a:endParaRPr lang="th-TH" dirty="0"/>
          </a:p>
        </p:txBody>
      </p:sp>
      <p:sp>
        <p:nvSpPr>
          <p:cNvPr id="19" name="Flowchart: Process 18"/>
          <p:cNvSpPr/>
          <p:nvPr/>
        </p:nvSpPr>
        <p:spPr>
          <a:xfrm>
            <a:off x="4143372" y="3714752"/>
            <a:ext cx="1000132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อก</a:t>
            </a:r>
            <a:endParaRPr lang="th-TH" dirty="0"/>
          </a:p>
        </p:txBody>
      </p:sp>
      <p:sp>
        <p:nvSpPr>
          <p:cNvPr id="20" name="Flowchart: Process 19"/>
          <p:cNvSpPr/>
          <p:nvPr/>
        </p:nvSpPr>
        <p:spPr>
          <a:xfrm>
            <a:off x="5357818" y="3714752"/>
            <a:ext cx="1000132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อ้ก</a:t>
            </a:r>
            <a:endParaRPr lang="th-TH" dirty="0"/>
          </a:p>
        </p:txBody>
      </p:sp>
      <p:sp>
        <p:nvSpPr>
          <p:cNvPr id="21" name="Flowchart: Process 20"/>
          <p:cNvSpPr/>
          <p:nvPr/>
        </p:nvSpPr>
        <p:spPr>
          <a:xfrm>
            <a:off x="6643702" y="3714752"/>
            <a:ext cx="928694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อ๊ก</a:t>
            </a:r>
            <a:endParaRPr lang="th-TH" dirty="0"/>
          </a:p>
        </p:txBody>
      </p:sp>
      <p:sp>
        <p:nvSpPr>
          <p:cNvPr id="22" name="Rectangle 21"/>
          <p:cNvSpPr/>
          <p:nvPr/>
        </p:nvSpPr>
        <p:spPr>
          <a:xfrm>
            <a:off x="7786710" y="3714752"/>
            <a:ext cx="1000132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อ๋ก</a:t>
            </a:r>
            <a:endParaRPr lang="th-TH" dirty="0"/>
          </a:p>
        </p:txBody>
      </p:sp>
      <p:sp>
        <p:nvSpPr>
          <p:cNvPr id="23" name="Flowchart: Process 22"/>
          <p:cNvSpPr/>
          <p:nvPr/>
        </p:nvSpPr>
        <p:spPr>
          <a:xfrm>
            <a:off x="3000364" y="4357694"/>
            <a:ext cx="928694" cy="50006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แม</a:t>
            </a:r>
            <a:endParaRPr lang="th-TH" dirty="0"/>
          </a:p>
        </p:txBody>
      </p:sp>
      <p:sp>
        <p:nvSpPr>
          <p:cNvPr id="24" name="Rectangle 23"/>
          <p:cNvSpPr/>
          <p:nvPr/>
        </p:nvSpPr>
        <p:spPr>
          <a:xfrm>
            <a:off x="5357818" y="4357694"/>
            <a:ext cx="1000132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แม่</a:t>
            </a:r>
            <a:endParaRPr lang="th-TH" dirty="0"/>
          </a:p>
        </p:txBody>
      </p:sp>
      <p:sp>
        <p:nvSpPr>
          <p:cNvPr id="25" name="Rectangle 24"/>
          <p:cNvSpPr/>
          <p:nvPr/>
        </p:nvSpPr>
        <p:spPr>
          <a:xfrm>
            <a:off x="6643702" y="435769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แม้</a:t>
            </a:r>
            <a:endParaRPr lang="th-TH" dirty="0"/>
          </a:p>
        </p:txBody>
      </p:sp>
      <p:sp>
        <p:nvSpPr>
          <p:cNvPr id="26" name="Flowchart: Process 25"/>
          <p:cNvSpPr/>
          <p:nvPr/>
        </p:nvSpPr>
        <p:spPr>
          <a:xfrm>
            <a:off x="5357818" y="5000636"/>
            <a:ext cx="1000132" cy="50006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น่ก</a:t>
            </a:r>
            <a:endParaRPr lang="th-TH" dirty="0"/>
          </a:p>
        </p:txBody>
      </p:sp>
      <p:sp>
        <p:nvSpPr>
          <p:cNvPr id="27" name="Rectangle 26"/>
          <p:cNvSpPr/>
          <p:nvPr/>
        </p:nvSpPr>
        <p:spPr>
          <a:xfrm>
            <a:off x="6643702" y="5000636"/>
            <a:ext cx="928694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นก</a:t>
            </a:r>
            <a:endParaRPr lang="th-TH" dirty="0"/>
          </a:p>
        </p:txBody>
      </p:sp>
      <p:sp>
        <p:nvSpPr>
          <p:cNvPr id="28" name="Rectangle 27"/>
          <p:cNvSpPr/>
          <p:nvPr/>
        </p:nvSpPr>
        <p:spPr>
          <a:xfrm>
            <a:off x="7786710" y="5000636"/>
            <a:ext cx="1000132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น๋ก</a:t>
            </a:r>
            <a:endParaRPr lang="th-TH" dirty="0"/>
          </a:p>
        </p:txBody>
      </p:sp>
      <p:sp>
        <p:nvSpPr>
          <p:cNvPr id="29" name="Flowchart: Process 28"/>
          <p:cNvSpPr/>
          <p:nvPr/>
        </p:nvSpPr>
        <p:spPr>
          <a:xfrm>
            <a:off x="5357818" y="5643578"/>
            <a:ext cx="1000132" cy="50006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โนต</a:t>
            </a:r>
            <a:endParaRPr lang="th-TH" dirty="0"/>
          </a:p>
        </p:txBody>
      </p:sp>
      <p:sp>
        <p:nvSpPr>
          <p:cNvPr id="30" name="Flowchart: Process 29"/>
          <p:cNvSpPr/>
          <p:nvPr/>
        </p:nvSpPr>
        <p:spPr>
          <a:xfrm>
            <a:off x="6643702" y="5643578"/>
            <a:ext cx="928694" cy="50006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โน้ต</a:t>
            </a:r>
            <a:endParaRPr lang="th-TH" dirty="0"/>
          </a:p>
        </p:txBody>
      </p:sp>
      <p:sp>
        <p:nvSpPr>
          <p:cNvPr id="31" name="Rectangle 30"/>
          <p:cNvSpPr/>
          <p:nvPr/>
        </p:nvSpPr>
        <p:spPr>
          <a:xfrm>
            <a:off x="7786710" y="5643578"/>
            <a:ext cx="1000132" cy="5000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โน๋ต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7" grpId="0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  <p:bldP spid="23" grpId="0" build="p" animBg="1"/>
      <p:bldP spid="24" grpId="0" build="p" animBg="1"/>
      <p:bldP spid="25" grpId="0" build="p" animBg="1"/>
      <p:bldP spid="26" grpId="0" build="p" animBg="1"/>
      <p:bldP spid="27" grpId="0" build="p" animBg="1"/>
      <p:bldP spid="28" grpId="0" build="p" animBg="1"/>
      <p:bldP spid="29" grpId="0" build="p" animBg="1"/>
      <p:bldP spid="30" grpId="0" build="p" animBg="1"/>
      <p:bldP spid="31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à¸à¸¥à¸à¸²à¸£à¸à¹à¸à¸«à¸²à¸£à¸¹à¸à¸ à¸²à¸à¸ªà¸³à¸«à¸£à¸±à¸ à¸à¸²à¸£à¹à¸à¸¹à¸à¹à¸à¸¢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43990"/>
            <a:ext cx="4572032" cy="4537741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5429256" y="2000240"/>
            <a:ext cx="3500462" cy="3714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dirty="0" smtClean="0">
                <a:latin typeface="#ZF Heah" pitchFamily="2" charset="0"/>
                <a:cs typeface="#ZF Heah" pitchFamily="2" charset="0"/>
              </a:rPr>
              <a:t>เรื่องนี้</a:t>
            </a:r>
          </a:p>
          <a:p>
            <a:pPr algn="ctr"/>
            <a:r>
              <a:rPr lang="th-TH" sz="6600" dirty="0" smtClean="0">
                <a:latin typeface="#ZF Heah" pitchFamily="2" charset="0"/>
                <a:cs typeface="#ZF Heah" pitchFamily="2" charset="0"/>
              </a:rPr>
              <a:t>จบนะ</a:t>
            </a:r>
            <a:endParaRPr lang="th-TH" sz="6600" dirty="0"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à¸à¸¥à¸à¸²à¸£à¸à¹à¸à¸«à¸²à¸£à¸¹à¸à¸ à¸²à¸à¸ªà¸³à¸«à¸£à¸±à¸ à¸à¸²à¸£à¹à¸à¸¹à¸à¹à¸à¸¢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857760"/>
            <a:ext cx="1512108" cy="1500767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1285852" y="142852"/>
            <a:ext cx="7286676" cy="5429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dirty="0" smtClean="0">
                <a:latin typeface="#ZF Heah" pitchFamily="2" charset="0"/>
                <a:cs typeface="#ZF Heah" pitchFamily="2" charset="0"/>
              </a:rPr>
              <a:t>เรื่องที่ ๕</a:t>
            </a:r>
          </a:p>
          <a:p>
            <a:pPr algn="ctr"/>
            <a:r>
              <a:rPr lang="th-TH" sz="6600" dirty="0" smtClean="0">
                <a:latin typeface="#ZF Heah" pitchFamily="2" charset="0"/>
                <a:cs typeface="#ZF Heah" pitchFamily="2" charset="0"/>
              </a:rPr>
              <a:t>พระบรมราโชวาท ร.</a:t>
            </a:r>
            <a:r>
              <a:rPr lang="th-TH" sz="6600" dirty="0" smtClean="0">
                <a:cs typeface="+mj-cs"/>
              </a:rPr>
              <a:t>๙</a:t>
            </a:r>
          </a:p>
          <a:p>
            <a:pPr algn="ctr"/>
            <a:r>
              <a:rPr lang="th-TH" sz="6600" dirty="0" smtClean="0">
                <a:latin typeface="#ZF Heah" pitchFamily="2" charset="0"/>
                <a:cs typeface="#ZF Heah" pitchFamily="2" charset="0"/>
              </a:rPr>
              <a:t>ระเบิดจากข้างใน</a:t>
            </a:r>
            <a:endParaRPr lang="th-TH" sz="6600" dirty="0"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635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714348" y="500042"/>
            <a:ext cx="5857916" cy="5857916"/>
          </a:xfrm>
          <a:prstGeom prst="wedgeRoundRectCallout">
            <a:avLst>
              <a:gd name="adj1" fmla="val 49069"/>
              <a:gd name="adj2" fmla="val 1229"/>
              <a:gd name="adj3" fmla="val 16667"/>
            </a:avLst>
          </a:prstGeom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เรามา</a:t>
            </a:r>
          </a:p>
          <a:p>
            <a:pPr algn="ctr"/>
            <a:r>
              <a:rPr lang="th-TH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ทบทวน</a:t>
            </a:r>
          </a:p>
          <a:p>
            <a:pPr algn="ctr"/>
            <a:r>
              <a:rPr lang="th-TH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เรื่องนี้กัน </a:t>
            </a:r>
          </a:p>
          <a:p>
            <a:pPr algn="ctr"/>
            <a:r>
              <a:rPr lang="th-TH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นะออเจ้า</a:t>
            </a:r>
            <a:endParaRPr lang="th-TH" sz="5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4" name="Picture 3" descr="à¸£à¸¹à¸à¸ à¸²à¸à¸à¸µà¹à¹à¸à¸µà¹à¸¢à¸§à¸à¹à¸­à¸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286124"/>
            <a:ext cx="335755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ular Callout 10"/>
          <p:cNvSpPr/>
          <p:nvPr/>
        </p:nvSpPr>
        <p:spPr>
          <a:xfrm>
            <a:off x="500034" y="714356"/>
            <a:ext cx="6429420" cy="5143536"/>
          </a:xfrm>
          <a:prstGeom prst="wedgeRoundRectCallout">
            <a:avLst>
              <a:gd name="adj1" fmla="val 48241"/>
              <a:gd name="adj2" fmla="val 42394"/>
              <a:gd name="adj3" fmla="val 16667"/>
            </a:avLst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อักษร</a:t>
            </a:r>
            <a:r>
              <a:rPr lang="th-TH" sz="6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 เป็นสัญลักษณ์</a:t>
            </a:r>
          </a:p>
          <a:p>
            <a:pPr algn="ctr"/>
            <a:r>
              <a:rPr lang="th-TH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แทนเสียง </a:t>
            </a:r>
          </a:p>
          <a:p>
            <a:pPr algn="ctr"/>
            <a:r>
              <a:rPr lang="th-TH" sz="6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ที่เรารู้อยู่แล้ว</a:t>
            </a:r>
            <a:endParaRPr lang="th-TH" sz="66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pic>
        <p:nvPicPr>
          <p:cNvPr id="4" name="Picture 3" descr="à¸£à¸¹à¸à¸ à¸²à¸à¸à¸µà¹à¹à¸à¸µà¹à¸¢à¸§à¸à¹à¸­à¸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857496"/>
            <a:ext cx="371477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à¸£à¸¹à¸à¸ à¸²à¸à¸à¸µà¹à¹à¸à¸µà¹à¸¢à¸§à¸à¹à¸­à¸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714752"/>
            <a:ext cx="307183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ular Callout 10"/>
          <p:cNvSpPr/>
          <p:nvPr/>
        </p:nvSpPr>
        <p:spPr>
          <a:xfrm>
            <a:off x="500034" y="3643314"/>
            <a:ext cx="3929090" cy="1214446"/>
          </a:xfrm>
          <a:prstGeom prst="wedgeRoundRectCallout">
            <a:avLst>
              <a:gd name="adj1" fmla="val 73758"/>
              <a:gd name="adj2" fmla="val 40641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วรรณยุกต์</a:t>
            </a:r>
            <a:endParaRPr lang="th-TH" sz="66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1071538" y="1142984"/>
            <a:ext cx="4572032" cy="1357322"/>
          </a:xfrm>
          <a:prstGeom prst="wedgeRoundRectCallout">
            <a:avLst>
              <a:gd name="adj1" fmla="val 51425"/>
              <a:gd name="adj2" fmla="val 160292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8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พยัญชนะ</a:t>
            </a:r>
            <a:endParaRPr lang="th-TH" sz="72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000760" y="1571612"/>
            <a:ext cx="2928958" cy="1214446"/>
          </a:xfrm>
          <a:prstGeom prst="wedgeRoundRectCallout">
            <a:avLst>
              <a:gd name="adj1" fmla="val -22847"/>
              <a:gd name="adj2" fmla="val 130507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สระ</a:t>
            </a:r>
            <a:endParaRPr lang="th-TH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2258518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p" animBg="1"/>
      <p:bldP spid="1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6050" y="1142984"/>
            <a:ext cx="5715040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6000" i="1" dirty="0" smtClean="0">
                <a:solidFill>
                  <a:schemeClr val="tx2">
                    <a:lumMod val="75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แบ่งเป็นอักษร   </a:t>
            </a:r>
            <a:r>
              <a:rPr lang="th-TH" sz="1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๓</a:t>
            </a:r>
            <a:r>
              <a:rPr lang="th-TH" sz="6000" i="1" dirty="0" smtClean="0">
                <a:solidFill>
                  <a:schemeClr val="tx2">
                    <a:lumMod val="75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หมู่</a:t>
            </a:r>
            <a:endParaRPr lang="th-TH" sz="6000" i="1" dirty="0">
              <a:solidFill>
                <a:schemeClr val="tx2">
                  <a:lumMod val="75000"/>
                </a:schemeClr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4929198"/>
            <a:ext cx="6643734" cy="144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sz="48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เรียกว่า</a:t>
            </a:r>
            <a:r>
              <a:rPr lang="th-TH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   </a:t>
            </a:r>
            <a:r>
              <a:rPr lang="th-TH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ไตรยางศ์</a:t>
            </a:r>
            <a:endParaRPr lang="th-TH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00034" y="357166"/>
            <a:ext cx="4572032" cy="1357322"/>
          </a:xfrm>
          <a:prstGeom prst="wedgeRoundRectCallout">
            <a:avLst>
              <a:gd name="adj1" fmla="val -27284"/>
              <a:gd name="adj2" fmla="val 12443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8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พยัญชนะ</a:t>
            </a:r>
            <a:endParaRPr lang="th-TH" sz="72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 rot="1122772">
            <a:off x="6211685" y="3088249"/>
            <a:ext cx="1241508" cy="2281871"/>
          </a:xfrm>
          <a:prstGeom prst="downArrow">
            <a:avLst>
              <a:gd name="adj1" fmla="val 54159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1" name="Picture 2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29000"/>
            <a:ext cx="1785950" cy="17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03782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  <p:bldP spid="8" grpId="0" build="allAtOnce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1500174"/>
            <a:ext cx="7643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</a:rPr>
              <a:t>        ๑.อักษรสูง           </a:t>
            </a:r>
            <a:r>
              <a:rPr lang="th-TH" sz="5400" b="1" dirty="0" smtClean="0"/>
              <a:t>๑๑  ตัว</a:t>
            </a:r>
          </a:p>
          <a:p>
            <a:r>
              <a:rPr lang="th-TH" sz="5400" b="1" dirty="0" smtClean="0">
                <a:solidFill>
                  <a:srgbClr val="C00000"/>
                </a:solidFill>
              </a:rPr>
              <a:t>        </a:t>
            </a:r>
            <a:r>
              <a:rPr lang="th-TH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๒.อักษรกลาง         </a:t>
            </a:r>
            <a:r>
              <a:rPr lang="th-TH" sz="5400" b="1" dirty="0" smtClean="0"/>
              <a:t>๙  ตัว</a:t>
            </a:r>
          </a:p>
          <a:p>
            <a:r>
              <a:rPr lang="th-TH" sz="5400" b="1" dirty="0" smtClean="0">
                <a:solidFill>
                  <a:srgbClr val="663300"/>
                </a:solidFill>
              </a:rPr>
              <a:t>        </a:t>
            </a:r>
            <a:r>
              <a:rPr lang="th-TH" sz="5400" b="1" dirty="0" smtClean="0">
                <a:solidFill>
                  <a:schemeClr val="tx2">
                    <a:lumMod val="75000"/>
                  </a:schemeClr>
                </a:solidFill>
              </a:rPr>
              <a:t>๓.อักษรต่ำ           </a:t>
            </a:r>
            <a:r>
              <a:rPr lang="th-TH" sz="5400" b="1" dirty="0" smtClean="0"/>
              <a:t>๒๔  ตัว</a:t>
            </a:r>
          </a:p>
          <a:p>
            <a:r>
              <a:rPr lang="th-TH" sz="5400" b="1" dirty="0" smtClean="0"/>
              <a:t>               </a:t>
            </a:r>
            <a:r>
              <a:rPr lang="th-TH" sz="4000" b="1" dirty="0" smtClean="0">
                <a:solidFill>
                  <a:srgbClr val="FF9900"/>
                </a:solidFill>
              </a:rPr>
              <a:t>๓.๑.</a:t>
            </a:r>
            <a:r>
              <a:rPr lang="th-TH" sz="4000" b="1" i="1" dirty="0" smtClean="0">
                <a:solidFill>
                  <a:srgbClr val="FF9900"/>
                </a:solidFill>
              </a:rPr>
              <a:t>ต่ำคู่           </a:t>
            </a:r>
            <a:r>
              <a:rPr lang="th-TH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๑๔  ตัว</a:t>
            </a:r>
            <a:endParaRPr lang="th-TH" sz="5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th-TH" sz="5400" b="1" dirty="0" smtClean="0"/>
              <a:t>               </a:t>
            </a:r>
            <a:r>
              <a:rPr lang="th-TH" sz="4000" b="1" dirty="0" smtClean="0">
                <a:solidFill>
                  <a:srgbClr val="FF9900"/>
                </a:solidFill>
              </a:rPr>
              <a:t>๓.๒.</a:t>
            </a:r>
            <a:r>
              <a:rPr lang="th-TH" sz="4000" b="1" i="1" dirty="0" smtClean="0">
                <a:solidFill>
                  <a:srgbClr val="FF9900"/>
                </a:solidFill>
              </a:rPr>
              <a:t>ต่ำเดี่ยว      </a:t>
            </a:r>
            <a:r>
              <a:rPr lang="th-TH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๑๐  ตัว</a:t>
            </a:r>
            <a:endParaRPr lang="th-TH" sz="5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28596" y="357166"/>
            <a:ext cx="3286148" cy="928694"/>
          </a:xfrm>
          <a:prstGeom prst="wedgeRoundRectCallout">
            <a:avLst>
              <a:gd name="adj1" fmla="val 50877"/>
              <a:gd name="adj2" fmla="val 3815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8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พยัญชนะ</a:t>
            </a:r>
            <a:endParaRPr lang="th-TH" sz="72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3782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4312</TotalTime>
  <Words>1081</Words>
  <Application>Microsoft Office PowerPoint</Application>
  <PresentationFormat>On-screen Show (4:3)</PresentationFormat>
  <Paragraphs>434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Admin</cp:lastModifiedBy>
  <cp:revision>168</cp:revision>
  <dcterms:created xsi:type="dcterms:W3CDTF">2018-01-17T06:00:01Z</dcterms:created>
  <dcterms:modified xsi:type="dcterms:W3CDTF">2018-08-15T10:05:34Z</dcterms:modified>
</cp:coreProperties>
</file>