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248D0FB-B86B-49A3-81A2-5BB140EEF3FC}" type="datetimeFigureOut">
              <a:rPr lang="th-TH" smtClean="0"/>
              <a:t>06/06/61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C8F6DF6-27B4-4F79-8C4C-54602B0AE9B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4061664" cy="4616081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sz="10700" b="1" dirty="0" smtClean="0"/>
              <a:t>ระบบกระดูก</a:t>
            </a:r>
            <a:r>
              <a:rPr lang="th-TH" sz="8000" b="1" dirty="0" smtClean="0"/>
              <a:t/>
            </a:r>
            <a:br>
              <a:rPr lang="th-TH" sz="8000" b="1" dirty="0" smtClean="0"/>
            </a:br>
            <a:endParaRPr lang="th-TH" sz="98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31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ทางซ้ายคือแบบบานพับ ขวาคือแบบโพรง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992887" cy="5040560"/>
          </a:xfrm>
        </p:spPr>
      </p:pic>
    </p:spTree>
    <p:extLst>
      <p:ext uri="{BB962C8B-B14F-4D97-AF65-F5344CB8AC3E}">
        <p14:creationId xmlns:p14="http://schemas.microsoft.com/office/powerpoint/2010/main" val="12128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024744" cy="1143000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/>
            </a:r>
            <a:br>
              <a:rPr lang="th-TH" sz="3200" b="1" dirty="0" smtClean="0"/>
            </a:br>
            <a:r>
              <a:rPr lang="th-TH" sz="5400" b="1" dirty="0" smtClean="0"/>
              <a:t>การเคลื่อนไหวของข้อต่อ</a:t>
            </a:r>
            <a:r>
              <a:rPr lang="th-TH" sz="5400" dirty="0" smtClean="0"/>
              <a:t/>
            </a:r>
            <a:br>
              <a:rPr lang="th-TH" sz="5400" dirty="0" smtClean="0"/>
            </a:br>
            <a:endParaRPr lang="th-TH" sz="54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340768"/>
            <a:ext cx="7560840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000" dirty="0" smtClean="0"/>
              <a:t>1.เคลื่อน</a:t>
            </a:r>
            <a:r>
              <a:rPr lang="th-TH" sz="4000" dirty="0"/>
              <a:t>ได้ระนาบเดียวกัน(แบบบานพับ) เช่น ข้อศอก ข้อเข่า</a:t>
            </a:r>
          </a:p>
          <a:p>
            <a:pPr marL="0" indent="0">
              <a:buNone/>
            </a:pPr>
            <a:r>
              <a:rPr lang="th-TH" sz="4000" dirty="0" smtClean="0"/>
              <a:t>2.เคลื่อน</a:t>
            </a:r>
            <a:r>
              <a:rPr lang="th-TH" sz="4000" dirty="0"/>
              <a:t>ได้2 ระนาบ เช่น ข้อมือ กระดกขึ้น-ลง</a:t>
            </a:r>
          </a:p>
          <a:p>
            <a:pPr marL="0" indent="0">
              <a:buNone/>
            </a:pPr>
            <a:r>
              <a:rPr lang="th-TH" sz="4000" dirty="0" smtClean="0"/>
              <a:t>3.เคลื่อน</a:t>
            </a:r>
            <a:r>
              <a:rPr lang="th-TH" sz="4000" dirty="0"/>
              <a:t>ได้ 3 ระนาบ เช่น ข้อไหล่ ข้อ</a:t>
            </a:r>
            <a:r>
              <a:rPr lang="th-TH" sz="4000" dirty="0" smtClean="0"/>
              <a:t>สะโพก</a:t>
            </a:r>
          </a:p>
          <a:p>
            <a:pPr marL="0" indent="0">
              <a:buNone/>
            </a:pPr>
            <a:r>
              <a:rPr lang="th-TH" sz="4000" dirty="0"/>
              <a:t>	</a:t>
            </a:r>
            <a:r>
              <a:rPr lang="th-TH" sz="4000" dirty="0" smtClean="0"/>
              <a:t>อาหาร</a:t>
            </a:r>
            <a:r>
              <a:rPr lang="th-TH" sz="4000" dirty="0"/>
              <a:t>และยาที่เรากินหรือฉีดเข้ากล้ามเนื้อ จะซึมผ่านกล้ามเนื้อไป การฉีดเข้าข้อต่อโดยตรงอาจเกิดอันตรายได้ เพราะยาบางชนิดสามารถทำลายกระดูกอ่อนได้ การนวดมีส่วนทำให้อาการและยาซึมผ่านข้อต่อได้เร็วขึ้นและมักไม่มีผลเสียใดๆ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804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/>
          </a:bodyPr>
          <a:lstStyle/>
          <a:p>
            <a:r>
              <a:rPr lang="th-TH" sz="6000" b="1" dirty="0"/>
              <a:t>การบำรุงรักษาและพัฒนาโครงร่าง</a:t>
            </a:r>
            <a:endParaRPr lang="th-TH" sz="6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dirty="0" smtClean="0"/>
              <a:t>1.ข้อ</a:t>
            </a:r>
            <a:r>
              <a:rPr lang="th-TH" sz="3600" dirty="0"/>
              <a:t>เคล็ด เกิดจากเส้นเอ็นที่ยึดติดกระดูกฉีกขาด ทำให้อักเสบบวมบริเวณข้อต่อ และห้อเลือด รักษาโดยใช้น้ำแข็งประคบ</a:t>
            </a:r>
          </a:p>
          <a:p>
            <a:pPr marL="0" indent="0">
              <a:buNone/>
            </a:pPr>
            <a:r>
              <a:rPr lang="th-TH" sz="3600" dirty="0" smtClean="0"/>
              <a:t>2.ท่า</a:t>
            </a:r>
            <a:r>
              <a:rPr lang="th-TH" sz="3600" dirty="0"/>
              <a:t>ยืนควรยืดไหล่หลังตรง แอ่นเล็กน้อยบริเวณคอ</a:t>
            </a:r>
          </a:p>
          <a:p>
            <a:pPr marL="0" indent="0">
              <a:buNone/>
            </a:pPr>
            <a:r>
              <a:rPr lang="th-TH" sz="3600" dirty="0" smtClean="0"/>
              <a:t>3.หน้าอก</a:t>
            </a:r>
            <a:r>
              <a:rPr lang="th-TH" sz="3600" dirty="0"/>
              <a:t>แอ่น ตะโพกยื่น ทำให้กระดูกสันหลังช่วงเอวแอ่นมากทำให้เกิดอาการปวดหลัง</a:t>
            </a:r>
          </a:p>
          <a:p>
            <a:pPr marL="0" indent="0">
              <a:buNone/>
            </a:pPr>
            <a:r>
              <a:rPr lang="th-TH" sz="3600" dirty="0" smtClean="0"/>
              <a:t>4.การนั่ง</a:t>
            </a:r>
            <a:r>
              <a:rPr lang="th-TH" sz="3600" dirty="0"/>
              <a:t>เอามือเท้าคาง หลังงอ </a:t>
            </a:r>
            <a:r>
              <a:rPr lang="th-TH" sz="3600" dirty="0" smtClean="0"/>
              <a:t>ทำให้กระดูก</a:t>
            </a:r>
            <a:r>
              <a:rPr lang="th-TH" sz="3600" dirty="0"/>
              <a:t>สันหลังโก่ง ปวดหลัง</a:t>
            </a:r>
          </a:p>
          <a:p>
            <a:pPr marL="0" indent="0">
              <a:buNone/>
            </a:pPr>
            <a:r>
              <a:rPr lang="th-TH" sz="3600" dirty="0" smtClean="0"/>
              <a:t>5.การ</a:t>
            </a:r>
            <a:r>
              <a:rPr lang="th-TH" sz="3600" dirty="0"/>
              <a:t>เดินเอาส้นเท้าลงก่อน ทำให้พยุงน้ำหนักได้ดี เดินเร็วแล้วมีความรู้สึกว่าตัวเบากว่าการเดินเอาปลายเท้าลง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49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>
            <a:normAutofit/>
          </a:bodyPr>
          <a:lstStyle/>
          <a:p>
            <a:r>
              <a:rPr lang="th-TH" sz="6600" b="1" dirty="0"/>
              <a:t>อาหารบำรุงกระดูก</a:t>
            </a:r>
            <a:endParaRPr lang="th-TH" sz="6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484784"/>
            <a:ext cx="6921217" cy="43478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4800" dirty="0" smtClean="0"/>
              <a:t>อาหาร</a:t>
            </a:r>
            <a:r>
              <a:rPr lang="th-TH" sz="4800" dirty="0"/>
              <a:t>ช่วยเสริมสร้างความแข็งแรงให้กระดูก เช่นอาหารพวกที่มีแคลเซียมสูง ได้แก่ นมสด ไข่แดง ผักใบเขียว ผลไม้ และอาหารที่มีวิตามินดี เช่น น้ำมันตับปลา ผักสด การออกกำลังกายเป็นประจำเป็นส่วนหนึ่งที่ช่วยพัฒนากระดูกให้เจริญอย่างเต็มที่และแข็งแรง ระวังอย่าให้น้ำหนักตัวมากเกินไปเพราะอาจทำให้ข้อต่อชำรุดเสื่อมสภาพเร็ว</a:t>
            </a:r>
          </a:p>
        </p:txBody>
      </p:sp>
    </p:spTree>
    <p:extLst>
      <p:ext uri="{BB962C8B-B14F-4D97-AF65-F5344CB8AC3E}">
        <p14:creationId xmlns:p14="http://schemas.microsoft.com/office/powerpoint/2010/main" val="7514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sz="6000" b="1" dirty="0" smtClean="0"/>
              <a:t>โรคเกี่ยวกับกระดูก มาจากหลายสาเหตุ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491861"/>
          </a:xfrm>
        </p:spPr>
        <p:txBody>
          <a:bodyPr/>
          <a:lstStyle/>
          <a:p>
            <a:pPr marL="0" indent="0">
              <a:buNone/>
            </a:pPr>
            <a:r>
              <a:rPr lang="th-TH" sz="4800" dirty="0" smtClean="0"/>
              <a:t>1.จาก</a:t>
            </a:r>
            <a:r>
              <a:rPr lang="th-TH" sz="4800" dirty="0"/>
              <a:t>พันธุกรรม</a:t>
            </a:r>
          </a:p>
          <a:p>
            <a:pPr marL="0" indent="0">
              <a:buNone/>
            </a:pPr>
            <a:r>
              <a:rPr lang="th-TH" sz="4800" dirty="0" smtClean="0"/>
              <a:t>2.จาก</a:t>
            </a:r>
            <a:r>
              <a:rPr lang="th-TH" sz="4800" dirty="0"/>
              <a:t>เชื้อโรค</a:t>
            </a:r>
          </a:p>
          <a:p>
            <a:pPr marL="0" indent="0">
              <a:buNone/>
            </a:pPr>
            <a:r>
              <a:rPr lang="th-TH" sz="4800" dirty="0" smtClean="0"/>
              <a:t>3.จาก</a:t>
            </a:r>
            <a:r>
              <a:rPr lang="th-TH" sz="4800" dirty="0"/>
              <a:t>สิ่งแวดล้อม</a:t>
            </a:r>
          </a:p>
          <a:p>
            <a:pPr marL="0" indent="0">
              <a:buNone/>
            </a:pPr>
            <a:r>
              <a:rPr lang="th-TH" sz="4800" dirty="0" smtClean="0"/>
              <a:t>4.จาก</a:t>
            </a:r>
            <a:r>
              <a:rPr lang="th-TH" sz="4800" dirty="0"/>
              <a:t>วัย, อายุที่เพิ่มขึ้น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59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6600" b="1" dirty="0" smtClean="0"/>
              <a:t>ระบบกระดูก</a:t>
            </a:r>
            <a:r>
              <a:rPr lang="th-TH" sz="4800" b="1" dirty="0" smtClean="0"/>
              <a:t/>
            </a:r>
            <a:br>
              <a:rPr lang="th-TH" sz="4800" b="1" dirty="0" smtClean="0"/>
            </a:br>
            <a:endParaRPr lang="th-TH" sz="4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3600" dirty="0" smtClean="0"/>
              <a:t>มี</a:t>
            </a:r>
            <a:r>
              <a:rPr lang="th-TH" sz="3600" dirty="0"/>
              <a:t>หน้าที่ค้ำจุนร่างกายให้คงรูปร่างอยู่ได้ กระดูกของมนุษย์ทั้งร่างกายมีอยู่ทั้งสิ้น 206 ชิ้น แบ่งออกเป็น 2 กลุ่ม </a:t>
            </a:r>
            <a:r>
              <a:rPr lang="th-TH" sz="3600" dirty="0" smtClean="0"/>
              <a:t>คือ</a:t>
            </a:r>
          </a:p>
          <a:p>
            <a:pPr marL="0" indent="0">
              <a:buNone/>
            </a:pPr>
            <a:r>
              <a:rPr lang="th-TH" sz="3600" b="1" dirty="0"/>
              <a:t>1) กระดูกแกน (</a:t>
            </a:r>
            <a:r>
              <a:rPr lang="en-US" sz="3600" b="1" dirty="0"/>
              <a:t>Axial Skeleton)</a:t>
            </a:r>
          </a:p>
          <a:p>
            <a:pPr marL="0" indent="0">
              <a:buNone/>
            </a:pPr>
            <a:r>
              <a:rPr lang="th-TH" sz="3600" dirty="0" smtClean="0"/>
              <a:t>	เป็น</a:t>
            </a:r>
            <a:r>
              <a:rPr lang="th-TH" sz="3600" dirty="0"/>
              <a:t>โครงกระดูกที่เป็นแกนกลางของร่างกาย ทำหน้าที่ค้ำจุนและป้องกันอันตรายให้แก่อวัยวะสำคัญภายในร่างกาย มีจำนวนทั้งสิ้น 80 ชิ้น ประกอบด้วย</a:t>
            </a:r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86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กระดูกแกน (</a:t>
            </a:r>
            <a:r>
              <a:rPr lang="en-US" b="1" dirty="0" smtClean="0"/>
              <a:t>Axial Skeleton)</a:t>
            </a:r>
            <a:br>
              <a:rPr lang="en-US" b="1" dirty="0" smtClean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268760"/>
            <a:ext cx="792088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3300" dirty="0" smtClean="0"/>
              <a:t>1. กะโหลก</a:t>
            </a:r>
            <a:r>
              <a:rPr lang="th-TH" sz="3300" dirty="0"/>
              <a:t>ศีรษะ (</a:t>
            </a:r>
            <a:r>
              <a:rPr lang="en-US" sz="3300" dirty="0"/>
              <a:t>Skull) </a:t>
            </a:r>
            <a:r>
              <a:rPr lang="th-TH" sz="3300" dirty="0"/>
              <a:t>มีจำนวน 29 ชิ้น</a:t>
            </a:r>
          </a:p>
          <a:p>
            <a:pPr marL="0" indent="0">
              <a:buNone/>
            </a:pPr>
            <a:r>
              <a:rPr lang="th-TH" sz="3300" dirty="0" smtClean="0"/>
              <a:t>2. กระดูก</a:t>
            </a:r>
            <a:r>
              <a:rPr lang="th-TH" sz="3300" dirty="0"/>
              <a:t>สันหลัง (</a:t>
            </a:r>
            <a:r>
              <a:rPr lang="en-US" sz="3300" dirty="0"/>
              <a:t>Vertebrate) </a:t>
            </a:r>
            <a:r>
              <a:rPr lang="th-TH" sz="3300" dirty="0"/>
              <a:t>มีจำนวน 26 ชิ้น แบ่งออกเป็น</a:t>
            </a:r>
          </a:p>
          <a:p>
            <a:pPr marL="0" indent="0">
              <a:buNone/>
            </a:pPr>
            <a:r>
              <a:rPr lang="th-TH" sz="3300" dirty="0" smtClean="0"/>
              <a:t>	2.1 </a:t>
            </a:r>
            <a:r>
              <a:rPr lang="th-TH" sz="3300" dirty="0" smtClean="0"/>
              <a:t>กระดูก</a:t>
            </a:r>
            <a:r>
              <a:rPr lang="th-TH" sz="3300" dirty="0"/>
              <a:t>หลังตรงคอ (</a:t>
            </a:r>
            <a:r>
              <a:rPr lang="en-US" sz="3300" dirty="0"/>
              <a:t>Cervical Vertebrate) </a:t>
            </a:r>
            <a:r>
              <a:rPr lang="th-TH" sz="3300" dirty="0"/>
              <a:t>มีจำนวน 7 ชิ้น</a:t>
            </a:r>
          </a:p>
          <a:p>
            <a:pPr marL="0" indent="0">
              <a:buNone/>
            </a:pPr>
            <a:r>
              <a:rPr lang="th-TH" sz="3300" dirty="0" smtClean="0"/>
              <a:t>	</a:t>
            </a:r>
            <a:r>
              <a:rPr lang="th-TH" sz="3300" dirty="0" smtClean="0"/>
              <a:t>2.2 </a:t>
            </a:r>
            <a:r>
              <a:rPr lang="th-TH" sz="3300" dirty="0" smtClean="0"/>
              <a:t>กระดูก</a:t>
            </a:r>
            <a:r>
              <a:rPr lang="th-TH" sz="3300" dirty="0"/>
              <a:t>สันหลังตรงอก (</a:t>
            </a:r>
            <a:r>
              <a:rPr lang="en-US" sz="3300" dirty="0"/>
              <a:t>Thoracic Vertebrate) </a:t>
            </a:r>
            <a:endParaRPr lang="th-TH" sz="3300" dirty="0" smtClean="0"/>
          </a:p>
          <a:p>
            <a:pPr marL="0" indent="0">
              <a:buNone/>
            </a:pPr>
            <a:r>
              <a:rPr lang="th-TH" sz="3300" dirty="0"/>
              <a:t>	</a:t>
            </a:r>
            <a:r>
              <a:rPr lang="th-TH" sz="3300" dirty="0" smtClean="0"/>
              <a:t>มี</a:t>
            </a:r>
            <a:r>
              <a:rPr lang="th-TH" sz="3300" dirty="0"/>
              <a:t>จำนวน 12 ชิ้น</a:t>
            </a:r>
          </a:p>
          <a:p>
            <a:pPr marL="0" indent="0">
              <a:buNone/>
            </a:pPr>
            <a:r>
              <a:rPr lang="th-TH" sz="3300" dirty="0" smtClean="0"/>
              <a:t>	</a:t>
            </a:r>
            <a:r>
              <a:rPr lang="th-TH" sz="3300" dirty="0" smtClean="0"/>
              <a:t>2.3 </a:t>
            </a:r>
            <a:r>
              <a:rPr lang="th-TH" sz="3300" dirty="0" smtClean="0"/>
              <a:t>กระดูก</a:t>
            </a:r>
            <a:r>
              <a:rPr lang="th-TH" sz="3300" dirty="0"/>
              <a:t>สันหลังตรงสะเอว (</a:t>
            </a:r>
            <a:r>
              <a:rPr lang="en-US" sz="3300" dirty="0"/>
              <a:t>Lumbar Vertebrate) </a:t>
            </a:r>
            <a:endParaRPr lang="th-TH" sz="3300" dirty="0" smtClean="0"/>
          </a:p>
          <a:p>
            <a:pPr marL="0" indent="0">
              <a:buNone/>
            </a:pPr>
            <a:r>
              <a:rPr lang="th-TH" sz="3300" dirty="0"/>
              <a:t>	</a:t>
            </a:r>
            <a:r>
              <a:rPr lang="th-TH" sz="3300" dirty="0" smtClean="0"/>
              <a:t>มี</a:t>
            </a:r>
            <a:r>
              <a:rPr lang="th-TH" sz="3300" dirty="0"/>
              <a:t>จำนวน 5ชิ้น</a:t>
            </a:r>
          </a:p>
          <a:p>
            <a:pPr marL="0" indent="0">
              <a:buNone/>
            </a:pPr>
            <a:r>
              <a:rPr lang="th-TH" sz="3300" dirty="0" smtClean="0"/>
              <a:t>	</a:t>
            </a:r>
            <a:r>
              <a:rPr lang="th-TH" sz="3300" dirty="0" smtClean="0"/>
              <a:t>2.4 </a:t>
            </a:r>
            <a:r>
              <a:rPr lang="th-TH" sz="3300" dirty="0" smtClean="0"/>
              <a:t>กระดูก</a:t>
            </a:r>
            <a:r>
              <a:rPr lang="th-TH" sz="3300" dirty="0"/>
              <a:t>กระเบนเหน็บ (</a:t>
            </a:r>
            <a:r>
              <a:rPr lang="en-US" sz="3300" dirty="0"/>
              <a:t>Sacrum) </a:t>
            </a:r>
            <a:r>
              <a:rPr lang="th-TH" sz="3300" dirty="0"/>
              <a:t>มีจำนวน 1 ชิ้น</a:t>
            </a:r>
          </a:p>
          <a:p>
            <a:pPr marL="0" indent="0">
              <a:buNone/>
            </a:pPr>
            <a:r>
              <a:rPr lang="th-TH" sz="3300" dirty="0" smtClean="0"/>
              <a:t>	</a:t>
            </a:r>
            <a:r>
              <a:rPr lang="th-TH" sz="3300" dirty="0" smtClean="0"/>
              <a:t>2.5 </a:t>
            </a:r>
            <a:r>
              <a:rPr lang="th-TH" sz="3300" dirty="0" smtClean="0"/>
              <a:t>กระดูก</a:t>
            </a:r>
            <a:r>
              <a:rPr lang="th-TH" sz="3300" dirty="0"/>
              <a:t>ก้นกบ (</a:t>
            </a:r>
            <a:r>
              <a:rPr lang="en-US" sz="3300" dirty="0"/>
              <a:t>Coccyx) </a:t>
            </a:r>
            <a:r>
              <a:rPr lang="th-TH" sz="3300" dirty="0"/>
              <a:t>มีจำนวน 1 ชิ้น</a:t>
            </a:r>
          </a:p>
          <a:p>
            <a:pPr marL="0" indent="0">
              <a:buNone/>
            </a:pPr>
            <a:r>
              <a:rPr lang="th-TH" sz="3300" dirty="0" smtClean="0"/>
              <a:t>3. </a:t>
            </a:r>
            <a:r>
              <a:rPr lang="th-TH" sz="3300" dirty="0" smtClean="0"/>
              <a:t>กระดูก</a:t>
            </a:r>
            <a:r>
              <a:rPr lang="th-TH" sz="3300" dirty="0"/>
              <a:t>ซี่โครง (</a:t>
            </a:r>
            <a:r>
              <a:rPr lang="en-US" sz="3300" dirty="0"/>
              <a:t>Ribs) </a:t>
            </a:r>
            <a:r>
              <a:rPr lang="th-TH" sz="3300" dirty="0"/>
              <a:t>มีจำนวน 24 ชิ้น</a:t>
            </a:r>
          </a:p>
          <a:p>
            <a:pPr marL="0" indent="0">
              <a:buNone/>
            </a:pPr>
            <a:r>
              <a:rPr lang="th-TH" sz="3300" dirty="0" smtClean="0"/>
              <a:t>4. </a:t>
            </a:r>
            <a:r>
              <a:rPr lang="th-TH" sz="3300" dirty="0" smtClean="0"/>
              <a:t>กระดูก</a:t>
            </a:r>
            <a:r>
              <a:rPr lang="th-TH" sz="3300" dirty="0"/>
              <a:t>อก (</a:t>
            </a:r>
            <a:r>
              <a:rPr lang="en-US" sz="3300" dirty="0"/>
              <a:t>Sternum) </a:t>
            </a:r>
            <a:r>
              <a:rPr lang="th-TH" sz="3300" dirty="0"/>
              <a:t>มีจำนวน 1 ชิ้น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67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2) กระดูกรยางค์ </a:t>
            </a:r>
            <a:br>
              <a:rPr lang="th-TH" b="1" dirty="0" smtClean="0"/>
            </a:br>
            <a:r>
              <a:rPr lang="th-TH" b="1" dirty="0" smtClean="0"/>
              <a:t>(</a:t>
            </a:r>
            <a:r>
              <a:rPr lang="en-US" b="1" dirty="0" smtClean="0"/>
              <a:t>Appendicular Skeleton)</a:t>
            </a:r>
            <a:br>
              <a:rPr lang="en-US" b="1" dirty="0" smtClean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556792"/>
            <a:ext cx="7560840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3200" dirty="0" smtClean="0"/>
              <a:t>เป็น</a:t>
            </a:r>
            <a:r>
              <a:rPr lang="th-TH" sz="3200" dirty="0"/>
              <a:t>กระดูกที่เชื่อมต่อกับกระดูกแกน มีหน้าที่ค้ำจุนและเกี่ยวข้องกับการเคลื่อนไหวของร่างกาย มีจำนวนทั้งสิ้น 126 ชิ้น ประกอบด้วย</a:t>
            </a:r>
          </a:p>
          <a:p>
            <a:pPr marL="0" indent="0">
              <a:buNone/>
            </a:pPr>
            <a:r>
              <a:rPr lang="th-TH" sz="3200" dirty="0" smtClean="0"/>
              <a:t>1. กระดูก</a:t>
            </a:r>
            <a:r>
              <a:rPr lang="th-TH" sz="3200" dirty="0"/>
              <a:t>แขน มีจำนวน </a:t>
            </a:r>
            <a:r>
              <a:rPr lang="th-TH" sz="3200" dirty="0" smtClean="0"/>
              <a:t>64 </a:t>
            </a:r>
            <a:r>
              <a:rPr lang="th-TH" sz="3200" dirty="0"/>
              <a:t>ชิ้น (ข้างละ </a:t>
            </a:r>
            <a:r>
              <a:rPr lang="th-TH" sz="3200" dirty="0" smtClean="0"/>
              <a:t>32 </a:t>
            </a:r>
            <a:r>
              <a:rPr lang="th-TH" sz="3200" dirty="0"/>
              <a:t>ชิ้น) แบ่งออกเป็น</a:t>
            </a:r>
          </a:p>
          <a:p>
            <a:pPr marL="0" indent="0">
              <a:buNone/>
            </a:pPr>
            <a:r>
              <a:rPr lang="th-TH" sz="3200" dirty="0" smtClean="0"/>
              <a:t>	- กระดูก</a:t>
            </a:r>
            <a:r>
              <a:rPr lang="th-TH" sz="3200" dirty="0"/>
              <a:t>ต้นแขน (</a:t>
            </a:r>
            <a:r>
              <a:rPr lang="en-US" sz="3200" dirty="0" err="1"/>
              <a:t>Humerus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dirty="0" smtClean="0"/>
              <a:t>	- </a:t>
            </a:r>
            <a:r>
              <a:rPr lang="th-TH" sz="3200" dirty="0" smtClean="0"/>
              <a:t>กระดูก</a:t>
            </a:r>
            <a:r>
              <a:rPr lang="th-TH" sz="3200" dirty="0"/>
              <a:t>ปลายแขนด้านนอก (</a:t>
            </a:r>
            <a:r>
              <a:rPr lang="en-US" sz="3200" dirty="0"/>
              <a:t>Radius)</a:t>
            </a:r>
          </a:p>
          <a:p>
            <a:pPr marL="0" indent="0">
              <a:buNone/>
            </a:pPr>
            <a:r>
              <a:rPr lang="en-US" sz="3200" dirty="0" smtClean="0"/>
              <a:t>	- </a:t>
            </a:r>
            <a:r>
              <a:rPr lang="th-TH" sz="3200" dirty="0" smtClean="0"/>
              <a:t>กระดูก</a:t>
            </a:r>
            <a:r>
              <a:rPr lang="th-TH" sz="3200" dirty="0"/>
              <a:t>ปลายแขนด้านใน (</a:t>
            </a:r>
            <a:r>
              <a:rPr lang="en-US" sz="3200" dirty="0"/>
              <a:t>Ulna)</a:t>
            </a:r>
          </a:p>
          <a:p>
            <a:pPr marL="0" indent="0">
              <a:buNone/>
            </a:pPr>
            <a:r>
              <a:rPr lang="en-US" sz="3200" dirty="0" smtClean="0"/>
              <a:t>	- </a:t>
            </a:r>
            <a:r>
              <a:rPr lang="th-TH" sz="3200" dirty="0" smtClean="0"/>
              <a:t>กระดูก</a:t>
            </a:r>
            <a:r>
              <a:rPr lang="th-TH" sz="3200" dirty="0"/>
              <a:t>ข้อมือ (</a:t>
            </a:r>
            <a:r>
              <a:rPr lang="en-US" sz="3200" dirty="0"/>
              <a:t>Carpals)</a:t>
            </a:r>
          </a:p>
          <a:p>
            <a:pPr marL="0" indent="0">
              <a:buNone/>
            </a:pPr>
            <a:r>
              <a:rPr lang="en-US" sz="3200" dirty="0" smtClean="0"/>
              <a:t>	- </a:t>
            </a:r>
            <a:r>
              <a:rPr lang="th-TH" sz="3200" dirty="0" smtClean="0"/>
              <a:t>กระดูก</a:t>
            </a:r>
            <a:r>
              <a:rPr lang="th-TH" sz="3200" dirty="0"/>
              <a:t>ฝ่ามือ (</a:t>
            </a:r>
            <a:r>
              <a:rPr lang="en-US" sz="3200" dirty="0"/>
              <a:t>Metacarpals)</a:t>
            </a:r>
          </a:p>
          <a:p>
            <a:pPr marL="0" indent="0">
              <a:buNone/>
            </a:pPr>
            <a:r>
              <a:rPr lang="en-US" sz="3200" dirty="0" smtClean="0"/>
              <a:t>	- </a:t>
            </a:r>
            <a:r>
              <a:rPr lang="th-TH" sz="3200" dirty="0" smtClean="0"/>
              <a:t>กระดูก</a:t>
            </a:r>
            <a:r>
              <a:rPr lang="th-TH" sz="3200" dirty="0"/>
              <a:t>นิ้วมือ (</a:t>
            </a:r>
            <a:r>
              <a:rPr lang="en-US" sz="3200" dirty="0"/>
              <a:t>Phalanges)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063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กระดูก</a:t>
            </a:r>
            <a:r>
              <a:rPr lang="th-TH" b="1" dirty="0"/>
              <a:t>รยางค์ 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(</a:t>
            </a:r>
            <a:r>
              <a:rPr lang="en-US" b="1" dirty="0"/>
              <a:t>Appendicular Skeleton)</a:t>
            </a:r>
            <a:br>
              <a:rPr lang="en-US" b="1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dirty="0" smtClean="0"/>
              <a:t>2. </a:t>
            </a:r>
            <a:r>
              <a:rPr lang="th-TH" dirty="0"/>
              <a:t>กระดูกขา มีจำนวน </a:t>
            </a:r>
            <a:r>
              <a:rPr lang="th-TH" dirty="0" smtClean="0"/>
              <a:t>62 </a:t>
            </a:r>
            <a:r>
              <a:rPr lang="th-TH" dirty="0"/>
              <a:t>ชิ้น (ข้างละ </a:t>
            </a:r>
            <a:r>
              <a:rPr lang="th-TH" dirty="0" smtClean="0"/>
              <a:t>31 </a:t>
            </a:r>
            <a:r>
              <a:rPr lang="th-TH" dirty="0"/>
              <a:t>ชิ้น) แบ่งออกเป็น</a:t>
            </a:r>
          </a:p>
          <a:p>
            <a:pPr marL="0" indent="0">
              <a:buNone/>
            </a:pPr>
            <a:r>
              <a:rPr lang="th-TH" dirty="0" smtClean="0"/>
              <a:t>	- กระดูก</a:t>
            </a:r>
            <a:r>
              <a:rPr lang="th-TH" dirty="0"/>
              <a:t>ต้นขา (</a:t>
            </a:r>
            <a:r>
              <a:rPr lang="en-US" dirty="0"/>
              <a:t>Femur)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th-TH" dirty="0" smtClean="0"/>
              <a:t>กระดูก</a:t>
            </a:r>
            <a:r>
              <a:rPr lang="th-TH" dirty="0"/>
              <a:t>สะบ้า (</a:t>
            </a:r>
            <a:r>
              <a:rPr lang="en-US" dirty="0"/>
              <a:t>Patella)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th-TH" dirty="0" smtClean="0"/>
              <a:t>กระดูก</a:t>
            </a:r>
            <a:r>
              <a:rPr lang="th-TH" dirty="0"/>
              <a:t>หน้าแข้ง (</a:t>
            </a:r>
            <a:r>
              <a:rPr lang="en-US" dirty="0"/>
              <a:t>Tibia)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th-TH" dirty="0" smtClean="0"/>
              <a:t>กระดูก</a:t>
            </a:r>
            <a:r>
              <a:rPr lang="th-TH" dirty="0"/>
              <a:t>น่อง (</a:t>
            </a:r>
            <a:r>
              <a:rPr lang="en-US" dirty="0"/>
              <a:t>Fibula)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th-TH" dirty="0" smtClean="0"/>
              <a:t>กระดูก</a:t>
            </a:r>
            <a:r>
              <a:rPr lang="th-TH" dirty="0"/>
              <a:t>ข้อเท้า (</a:t>
            </a:r>
            <a:r>
              <a:rPr lang="en-US" dirty="0"/>
              <a:t>Tarsals)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th-TH" dirty="0" smtClean="0"/>
              <a:t>กระดูก</a:t>
            </a:r>
            <a:r>
              <a:rPr lang="th-TH" dirty="0"/>
              <a:t>ฝ่าเท้า (</a:t>
            </a:r>
            <a:r>
              <a:rPr lang="en-US" dirty="0"/>
              <a:t>Metatarsals)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th-TH" dirty="0" smtClean="0"/>
              <a:t>กระดูก</a:t>
            </a:r>
            <a:r>
              <a:rPr lang="th-TH" dirty="0"/>
              <a:t>นิ้วเท้า (</a:t>
            </a:r>
            <a:r>
              <a:rPr lang="en-US" dirty="0"/>
              <a:t>Phalanges)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th-TH" dirty="0" smtClean="0"/>
              <a:t>กระดูก</a:t>
            </a:r>
            <a:r>
              <a:rPr lang="th-TH" dirty="0"/>
              <a:t>ไหปลาร้า (</a:t>
            </a:r>
            <a:r>
              <a:rPr lang="en-US" dirty="0"/>
              <a:t>Clavicle)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th-TH" dirty="0" smtClean="0"/>
              <a:t>กระดูก</a:t>
            </a:r>
            <a:r>
              <a:rPr lang="th-TH" dirty="0"/>
              <a:t>สะบัก (</a:t>
            </a:r>
            <a:r>
              <a:rPr lang="en-US" dirty="0"/>
              <a:t>Scapula)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th-TH" dirty="0" smtClean="0"/>
              <a:t>กระดูก</a:t>
            </a:r>
            <a:r>
              <a:rPr lang="th-TH" dirty="0"/>
              <a:t>เชิงกราน (</a:t>
            </a:r>
            <a:r>
              <a:rPr lang="en-US" dirty="0"/>
              <a:t>Pelvic)</a:t>
            </a:r>
          </a:p>
          <a:p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4791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971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1143000"/>
          </a:xfrm>
        </p:spPr>
        <p:txBody>
          <a:bodyPr>
            <a:noAutofit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sz="4400" b="1" dirty="0" smtClean="0"/>
              <a:t>แบ่งตามลักษณะกระดูก</a:t>
            </a:r>
            <a:r>
              <a:rPr lang="th-TH" sz="4400" dirty="0" smtClean="0"/>
              <a:t/>
            </a:r>
            <a:br>
              <a:rPr lang="th-TH" sz="4400" dirty="0" smtClean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268760"/>
            <a:ext cx="7488832" cy="4563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 smtClean="0"/>
              <a:t>1.กระดูก</a:t>
            </a:r>
            <a:r>
              <a:rPr lang="th-TH" sz="3600" dirty="0"/>
              <a:t>ยาว ได้แก่ กระดูกแขน กระดูกขา</a:t>
            </a:r>
          </a:p>
          <a:p>
            <a:pPr marL="0" indent="0">
              <a:buNone/>
            </a:pPr>
            <a:r>
              <a:rPr lang="th-TH" sz="3600" dirty="0" smtClean="0"/>
              <a:t>2.กระดูก</a:t>
            </a:r>
            <a:r>
              <a:rPr lang="th-TH" sz="3600" dirty="0"/>
              <a:t>สั้น ได้แก่ กระดูกข้อมือ กระดูกข้อเท้า</a:t>
            </a:r>
          </a:p>
          <a:p>
            <a:pPr marL="0" indent="0">
              <a:buNone/>
            </a:pPr>
            <a:r>
              <a:rPr lang="th-TH" sz="3600" dirty="0" smtClean="0"/>
              <a:t>3.กระดูก</a:t>
            </a:r>
            <a:r>
              <a:rPr lang="th-TH" sz="3600" dirty="0"/>
              <a:t>แบน ได้แก่ กระดูกซี่โครง กระดูกอก กระดูกสะบัก</a:t>
            </a:r>
          </a:p>
          <a:p>
            <a:pPr marL="0" indent="0">
              <a:buNone/>
            </a:pPr>
            <a:r>
              <a:rPr lang="th-TH" sz="3600" dirty="0" smtClean="0"/>
              <a:t>4.กระดูก</a:t>
            </a:r>
            <a:r>
              <a:rPr lang="th-TH" sz="3600" dirty="0"/>
              <a:t>ยาว รูปร่างไม่แน่นอน ได้แก่ กะโหลกศีรษะ กระดูกสันหลัง กระดูกเชิงกราน</a:t>
            </a:r>
          </a:p>
          <a:p>
            <a:pPr marL="0" indent="0">
              <a:buNone/>
            </a:pPr>
            <a:r>
              <a:rPr lang="th-TH" sz="3600" dirty="0" smtClean="0"/>
              <a:t>5.กระดูกกลม</a:t>
            </a:r>
            <a:endParaRPr lang="th-TH" sz="3600" dirty="0"/>
          </a:p>
          <a:p>
            <a:pPr marL="0" indent="0">
              <a:buNone/>
            </a:pPr>
            <a:r>
              <a:rPr lang="th-TH" sz="3600" dirty="0" smtClean="0"/>
              <a:t>6.กระดูกโพรง </a:t>
            </a:r>
            <a:r>
              <a:rPr lang="th-TH" sz="3600" dirty="0"/>
              <a:t>กะโหลกศีรษะ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29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024744" cy="1143000"/>
          </a:xfrm>
        </p:spPr>
        <p:txBody>
          <a:bodyPr>
            <a:noAutofit/>
          </a:bodyPr>
          <a:lstStyle/>
          <a:p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หน้าที่ของกระดูก</a:t>
            </a:r>
            <a:r>
              <a:rPr lang="th-TH" sz="4800" dirty="0" smtClean="0"/>
              <a:t/>
            </a:r>
            <a:br>
              <a:rPr lang="th-TH" sz="4800" dirty="0" smtClean="0"/>
            </a:br>
            <a:endParaRPr lang="th-TH" sz="4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196752"/>
            <a:ext cx="7704856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300" dirty="0" smtClean="0"/>
              <a:t>1.ช่วย</a:t>
            </a:r>
            <a:r>
              <a:rPr lang="th-TH" sz="3300" dirty="0"/>
              <a:t>รองรับอวัยวะต่างๆ ให้ทรงและตั้งอยู่ในตำแหน่งที่ควรอยู่ </a:t>
            </a:r>
            <a:endParaRPr lang="th-TH" sz="3300" dirty="0" smtClean="0"/>
          </a:p>
          <a:p>
            <a:pPr marL="0" indent="0">
              <a:buNone/>
            </a:pPr>
            <a:r>
              <a:rPr lang="th-TH" sz="3300" dirty="0" smtClean="0"/>
              <a:t>(</a:t>
            </a:r>
            <a:r>
              <a:rPr lang="en-US" sz="3300" dirty="0"/>
              <a:t>Organ of support)</a:t>
            </a:r>
          </a:p>
          <a:p>
            <a:pPr marL="0" indent="0">
              <a:buNone/>
            </a:pPr>
            <a:r>
              <a:rPr lang="th-TH" sz="3300" dirty="0" smtClean="0"/>
              <a:t>2.เป็น</a:t>
            </a:r>
            <a:r>
              <a:rPr lang="th-TH" sz="3300" dirty="0"/>
              <a:t>ส่วนที่ใช้ในการเคลื่อนไหว เช่น พาร่างกายย้ายจากที่หนึ่งไปยังอีก</a:t>
            </a:r>
            <a:r>
              <a:rPr lang="th-TH" sz="3300" dirty="0" smtClean="0"/>
              <a:t>ที่หนึ่ง</a:t>
            </a:r>
            <a:r>
              <a:rPr lang="th-TH" sz="3300" dirty="0"/>
              <a:t> </a:t>
            </a:r>
            <a:endParaRPr lang="th-TH" sz="3300" dirty="0" smtClean="0"/>
          </a:p>
          <a:p>
            <a:pPr marL="0" indent="0">
              <a:buNone/>
            </a:pPr>
            <a:r>
              <a:rPr lang="th-TH" sz="3300" dirty="0" smtClean="0"/>
              <a:t>(</a:t>
            </a:r>
            <a:r>
              <a:rPr lang="en-US" sz="3300" dirty="0"/>
              <a:t>Instrument of locomotion)</a:t>
            </a:r>
          </a:p>
          <a:p>
            <a:pPr marL="0" indent="0">
              <a:buNone/>
            </a:pPr>
            <a:r>
              <a:rPr lang="th-TH" sz="3300" dirty="0" smtClean="0"/>
              <a:t>3.</a:t>
            </a:r>
            <a:r>
              <a:rPr lang="th-TH" sz="3300" dirty="0" smtClean="0"/>
              <a:t>เป็น</a:t>
            </a:r>
            <a:r>
              <a:rPr lang="th-TH" sz="3300" dirty="0"/>
              <a:t>ที่ยึดเกาะของกล้ามเนื้อต่างๆ และ </a:t>
            </a:r>
            <a:r>
              <a:rPr lang="en-US" sz="3300" dirty="0"/>
              <a:t>Ligament </a:t>
            </a:r>
            <a:r>
              <a:rPr lang="th-TH" sz="3300" dirty="0"/>
              <a:t>เพื่อทำหน้าที่เป็นคานให้กล้ามเนื้อทำหน้าที่เกี่ยวกับการเคลื่อนไหว</a:t>
            </a:r>
          </a:p>
          <a:p>
            <a:pPr marL="0" indent="0">
              <a:buNone/>
            </a:pPr>
            <a:r>
              <a:rPr lang="th-TH" sz="3300" dirty="0" smtClean="0"/>
              <a:t>4.</a:t>
            </a:r>
            <a:r>
              <a:rPr lang="th-TH" sz="3300" dirty="0" smtClean="0"/>
              <a:t>ช่วย</a:t>
            </a:r>
            <a:r>
              <a:rPr lang="th-TH" sz="3300" dirty="0"/>
              <a:t>ป้องกันอวัยวะสำคัญไม่ให้ได้รับอันตราย เช่น สมอง ปอด และหัวใจ เป็นต้น</a:t>
            </a:r>
          </a:p>
          <a:p>
            <a:pPr marL="0" indent="0">
              <a:buNone/>
            </a:pPr>
            <a:r>
              <a:rPr lang="th-TH" sz="3300" dirty="0" smtClean="0"/>
              <a:t>5.</a:t>
            </a:r>
            <a:r>
              <a:rPr lang="th-TH" sz="3300" dirty="0" smtClean="0"/>
              <a:t>ทำ</a:t>
            </a:r>
            <a:r>
              <a:rPr lang="th-TH" sz="3300" dirty="0"/>
              <a:t>ให้ร่างกายคงรูปได้ (</a:t>
            </a:r>
            <a:r>
              <a:rPr lang="en-US" sz="3300" dirty="0"/>
              <a:t>Shape to whole body)</a:t>
            </a:r>
          </a:p>
          <a:p>
            <a:pPr marL="0" indent="0">
              <a:buNone/>
            </a:pPr>
            <a:r>
              <a:rPr lang="th-TH" sz="3300" dirty="0" smtClean="0"/>
              <a:t>6.</a:t>
            </a:r>
            <a:r>
              <a:rPr lang="th-TH" sz="3300" dirty="0" smtClean="0"/>
              <a:t>ภายใน</a:t>
            </a:r>
            <a:r>
              <a:rPr lang="th-TH" sz="3300" dirty="0"/>
              <a:t>กระดูกมีไขกระดูก (</a:t>
            </a:r>
            <a:r>
              <a:rPr lang="en-US" sz="3300" dirty="0"/>
              <a:t>Bone marrow) </a:t>
            </a:r>
            <a:r>
              <a:rPr lang="th-TH" sz="3300" dirty="0"/>
              <a:t>ที่ทำหน้าที่ผลิตเม็ดเลือด </a:t>
            </a:r>
            <a:endParaRPr lang="th-TH" sz="3300" dirty="0" smtClean="0"/>
          </a:p>
          <a:p>
            <a:pPr marL="0" indent="0">
              <a:buNone/>
            </a:pPr>
            <a:r>
              <a:rPr lang="th-TH" sz="3300" dirty="0" smtClean="0"/>
              <a:t>(</a:t>
            </a:r>
            <a:r>
              <a:rPr lang="en-US" sz="3300" dirty="0"/>
              <a:t>Blood cell)</a:t>
            </a:r>
          </a:p>
          <a:p>
            <a:pPr marL="0" indent="0">
              <a:buNone/>
            </a:pPr>
            <a:r>
              <a:rPr lang="th-TH" sz="3300" dirty="0" smtClean="0"/>
              <a:t>7.</a:t>
            </a:r>
            <a:r>
              <a:rPr lang="th-TH" sz="3300" dirty="0" smtClean="0"/>
              <a:t>เป็น</a:t>
            </a:r>
            <a:r>
              <a:rPr lang="th-TH" sz="3300" dirty="0"/>
              <a:t>ที่เก็บแร่ธาตุ </a:t>
            </a:r>
            <a:r>
              <a:rPr lang="en-US" sz="3300" dirty="0"/>
              <a:t>Calcium </a:t>
            </a:r>
            <a:r>
              <a:rPr lang="th-TH" sz="3300" dirty="0"/>
              <a:t>ในร่างกาย</a:t>
            </a:r>
          </a:p>
          <a:p>
            <a:pPr marL="0" indent="0">
              <a:buNone/>
            </a:pPr>
            <a:r>
              <a:rPr lang="th-TH" sz="3300" smtClean="0"/>
              <a:t>8.</a:t>
            </a:r>
            <a:r>
              <a:rPr lang="th-TH" sz="3300" dirty="0" smtClean="0"/>
              <a:t>ป้องกัน</a:t>
            </a:r>
            <a:r>
              <a:rPr lang="th-TH" sz="3300" dirty="0"/>
              <a:t>เส้นประสาทและหลอดเลือดที่ทอดอยู่ตามแนวของกระดูกนั้น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59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sz="6000" b="1" dirty="0" smtClean="0"/>
              <a:t>ข้อต่อและกระดูก</a:t>
            </a:r>
            <a:r>
              <a:rPr lang="th-TH" sz="6000" dirty="0" smtClean="0"/>
              <a:t/>
            </a:r>
            <a:br>
              <a:rPr lang="th-TH" sz="6000" dirty="0" smtClean="0"/>
            </a:br>
            <a:endParaRPr lang="th-TH" sz="6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3600" dirty="0" smtClean="0"/>
              <a:t>กระดูก</a:t>
            </a:r>
            <a:r>
              <a:rPr lang="th-TH" sz="3600" dirty="0"/>
              <a:t>ที่ละท่อนต่อเชื่อมกันด้วยเอ็นซึ่งต่อกันได้หลายแบบแล้วแต่การเคลื่อนที่ การที่กระดูกประกอบด้วยชิ้นเล็กชิ้นน้อยมาต่อๆกัน ทำให้ร่างกายเคลื่อนไหวอย่างนิ่มนวลราบรื่นมากขึ้น</a:t>
            </a:r>
          </a:p>
          <a:p>
            <a:pPr marL="0" indent="0">
              <a:buNone/>
            </a:pPr>
            <a:r>
              <a:rPr lang="th-TH" sz="3600" dirty="0" smtClean="0"/>
              <a:t>	- กระดูก</a:t>
            </a:r>
            <a:r>
              <a:rPr lang="th-TH" sz="3600" dirty="0"/>
              <a:t>ที่เคลื่อนที่ไม่ได้ เช่น กะโหลกศีรษะ</a:t>
            </a:r>
          </a:p>
          <a:p>
            <a:pPr marL="0" indent="0">
              <a:buNone/>
            </a:pPr>
            <a:r>
              <a:rPr lang="th-TH" sz="3600" dirty="0" smtClean="0"/>
              <a:t>	- กระดูก</a:t>
            </a:r>
            <a:r>
              <a:rPr lang="th-TH" sz="3600" dirty="0"/>
              <a:t>เคลื่อนที่ได้เล็กน้อย เช่น กระดูกบริเวณก้นกบ</a:t>
            </a:r>
          </a:p>
          <a:p>
            <a:pPr marL="0" indent="0">
              <a:buNone/>
            </a:pPr>
            <a:r>
              <a:rPr lang="th-TH" sz="3600" dirty="0" smtClean="0"/>
              <a:t>	- กระดูก</a:t>
            </a:r>
            <a:r>
              <a:rPr lang="th-TH" sz="3600" dirty="0"/>
              <a:t>แบบบานพับ เช่น กระดูกต้นแขน ข้อต่อบริเวณหัวเข่า</a:t>
            </a:r>
          </a:p>
          <a:p>
            <a:pPr marL="0" indent="0">
              <a:buNone/>
            </a:pPr>
            <a:r>
              <a:rPr lang="th-TH" sz="3600" dirty="0" smtClean="0"/>
              <a:t>	- กระดูก</a:t>
            </a:r>
            <a:r>
              <a:rPr lang="th-TH" sz="3600" dirty="0"/>
              <a:t>แบบหัวกลม เช่น กระดูกกะโหลกศีรษะ กระดูกต้นคอ </a:t>
            </a:r>
            <a:r>
              <a:rPr lang="th-TH" sz="3600" dirty="0" smtClean="0"/>
              <a:t>	  กระดูก</a:t>
            </a:r>
            <a:r>
              <a:rPr lang="th-TH" sz="3600" dirty="0"/>
              <a:t>ต้น</a:t>
            </a:r>
            <a:r>
              <a:rPr lang="th-TH" sz="3600" dirty="0" smtClean="0"/>
              <a:t>ขา  กระดูกสะบัก  เป็น</a:t>
            </a:r>
            <a:r>
              <a:rPr lang="th-TH" sz="3600" dirty="0"/>
              <a:t>ต้น</a:t>
            </a: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042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180</TotalTime>
  <Words>269</Words>
  <Application>Microsoft Office PowerPoint</Application>
  <PresentationFormat>นำเสนอทางหน้าจอ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Austin</vt:lpstr>
      <vt:lpstr> ระบบกระดูก </vt:lpstr>
      <vt:lpstr>ระบบกระดูก </vt:lpstr>
      <vt:lpstr> กระดูกแกน (Axial Skeleton) </vt:lpstr>
      <vt:lpstr> 2) กระดูกรยางค์  (Appendicular Skeleton) </vt:lpstr>
      <vt:lpstr>กระดูกรยางค์  (Appendicular Skeleton) </vt:lpstr>
      <vt:lpstr>งานนำเสนอ PowerPoint</vt:lpstr>
      <vt:lpstr>    แบ่งตามลักษณะกระดูก </vt:lpstr>
      <vt:lpstr>  หน้าที่ของกระดูก </vt:lpstr>
      <vt:lpstr> ข้อต่อและกระดูก </vt:lpstr>
      <vt:lpstr>ทางซ้ายคือแบบบานพับ ขวาคือแบบโพรง</vt:lpstr>
      <vt:lpstr> การเคลื่อนไหวของข้อต่อ </vt:lpstr>
      <vt:lpstr>การบำรุงรักษาและพัฒนาโครงร่าง</vt:lpstr>
      <vt:lpstr>อาหารบำรุงกระดูก</vt:lpstr>
      <vt:lpstr> โรคเกี่ยวกับกระดูก มาจากหลายสาเหตุ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12</cp:revision>
  <dcterms:created xsi:type="dcterms:W3CDTF">2018-05-31T06:30:44Z</dcterms:created>
  <dcterms:modified xsi:type="dcterms:W3CDTF">2018-06-06T07:20:02Z</dcterms:modified>
</cp:coreProperties>
</file>