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sldIdLst>
    <p:sldId id="259" r:id="rId2"/>
    <p:sldId id="260" r:id="rId3"/>
    <p:sldId id="269" r:id="rId4"/>
    <p:sldId id="270" r:id="rId5"/>
    <p:sldId id="261" r:id="rId6"/>
    <p:sldId id="264" r:id="rId7"/>
    <p:sldId id="268" r:id="rId8"/>
    <p:sldId id="267" r:id="rId9"/>
    <p:sldId id="266" r:id="rId10"/>
    <p:sldId id="271" r:id="rId11"/>
    <p:sldId id="272" r:id="rId12"/>
    <p:sldId id="273" r:id="rId13"/>
    <p:sldId id="263" r:id="rId14"/>
    <p:sldId id="274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(ส่วนที่ไม่มีชื่อ)" id="{BA0D679D-82A7-4477-BB0A-FBBF15098BB6}">
          <p14:sldIdLst>
            <p14:sldId id="257"/>
            <p14:sldId id="259"/>
            <p14:sldId id="258"/>
            <p14:sldId id="260"/>
            <p14:sldId id="261"/>
            <p14:sldId id="262"/>
            <p14:sldId id="263"/>
            <p14:sldId id="264"/>
            <p14:sldId id="267"/>
            <p14:sldId id="265"/>
            <p14:sldId id="268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66"/>
    <a:srgbClr val="FF8029"/>
    <a:srgbClr val="A50021"/>
    <a:srgbClr val="00CCFF"/>
    <a:srgbClr val="FF7415"/>
    <a:srgbClr val="FFCCFF"/>
    <a:srgbClr val="000000"/>
    <a:srgbClr val="CC3300"/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897" autoAdjust="0"/>
    <p:restoredTop sz="97687" autoAdjust="0"/>
  </p:normalViewPr>
  <p:slideViewPr>
    <p:cSldViewPr>
      <p:cViewPr varScale="1">
        <p:scale>
          <a:sx n="74" d="100"/>
          <a:sy n="74" d="100"/>
        </p:scale>
        <p:origin x="-13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C237C-D12A-48B4-8EEA-EF40B22129F1}" type="datetimeFigureOut">
              <a:rPr lang="th-TH" smtClean="0"/>
              <a:pPr/>
              <a:t>24/08/61</a:t>
            </a:fld>
            <a:endParaRPr lang="th-TH" dirty="0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6927B-A553-40EE-A252-75590EB27D41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37386999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7AD993-5EAF-4CAA-89A0-9FA403E1F1A2}" type="datetimeFigureOut">
              <a:rPr lang="th-TH" smtClean="0"/>
              <a:pPr/>
              <a:t>24/08/61</a:t>
            </a:fld>
            <a:endParaRPr lang="th-TH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AD993-5EAF-4CAA-89A0-9FA403E1F1A2}" type="datetimeFigureOut">
              <a:rPr lang="th-TH" smtClean="0"/>
              <a:pPr/>
              <a:t>24/08/61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AD993-5EAF-4CAA-89A0-9FA403E1F1A2}" type="datetimeFigureOut">
              <a:rPr lang="th-TH" smtClean="0"/>
              <a:pPr/>
              <a:t>24/08/61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AD993-5EAF-4CAA-89A0-9FA403E1F1A2}" type="datetimeFigureOut">
              <a:rPr lang="th-TH" smtClean="0"/>
              <a:pPr/>
              <a:t>24/08/61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AD993-5EAF-4CAA-89A0-9FA403E1F1A2}" type="datetimeFigureOut">
              <a:rPr lang="th-TH" smtClean="0"/>
              <a:pPr/>
              <a:t>24/08/61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AD993-5EAF-4CAA-89A0-9FA403E1F1A2}" type="datetimeFigureOut">
              <a:rPr lang="th-TH" smtClean="0"/>
              <a:pPr/>
              <a:t>24/08/61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AD993-5EAF-4CAA-89A0-9FA403E1F1A2}" type="datetimeFigureOut">
              <a:rPr lang="th-TH" smtClean="0"/>
              <a:pPr/>
              <a:t>24/08/61</a:t>
            </a:fld>
            <a:endParaRPr lang="th-T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AD993-5EAF-4CAA-89A0-9FA403E1F1A2}" type="datetimeFigureOut">
              <a:rPr lang="th-TH" smtClean="0"/>
              <a:pPr/>
              <a:t>24/08/61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7AD993-5EAF-4CAA-89A0-9FA403E1F1A2}" type="datetimeFigureOut">
              <a:rPr lang="th-TH" smtClean="0"/>
              <a:pPr/>
              <a:t>24/08/61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47AD993-5EAF-4CAA-89A0-9FA403E1F1A2}" type="datetimeFigureOut">
              <a:rPr lang="th-TH" smtClean="0"/>
              <a:pPr/>
              <a:t>24/08/61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7AD993-5EAF-4CAA-89A0-9FA403E1F1A2}" type="datetimeFigureOut">
              <a:rPr lang="th-TH" smtClean="0"/>
              <a:pPr/>
              <a:t>24/08/61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47AD993-5EAF-4CAA-89A0-9FA403E1F1A2}" type="datetimeFigureOut">
              <a:rPr lang="th-TH" smtClean="0"/>
              <a:pPr/>
              <a:t>24/08/61</a:t>
            </a:fld>
            <a:endParaRPr lang="th-TH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3D651B-49F2-4F53-8B25-30822550044E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62" y="0"/>
            <a:ext cx="6715172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600" b="1" dirty="0" smtClean="0">
                <a:solidFill>
                  <a:srgbClr val="FF74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สามก๊ก</a:t>
            </a:r>
          </a:p>
          <a:p>
            <a:pPr algn="ctr"/>
            <a:r>
              <a:rPr lang="th-TH" sz="3200" b="1" dirty="0" smtClean="0">
                <a:solidFill>
                  <a:srgbClr val="009900"/>
                </a:solidFill>
              </a:rPr>
              <a:t>ยอดของความเรียงเรื่องนิทาน</a:t>
            </a:r>
            <a:endParaRPr lang="th-TH" sz="3200" b="1" dirty="0" smtClean="0">
              <a:solidFill>
                <a:srgbClr val="009900"/>
              </a:solidFill>
            </a:endParaRPr>
          </a:p>
          <a:p>
            <a:pPr algn="ctr"/>
            <a:r>
              <a:rPr lang="th-TH" sz="4800" b="1" dirty="0" smtClean="0">
                <a:solidFill>
                  <a:srgbClr val="FF74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เจ้าพระยาพระคลัง (หน)</a:t>
            </a:r>
          </a:p>
          <a:p>
            <a:pPr algn="ctr"/>
            <a:r>
              <a:rPr lang="th-TH" b="1" dirty="0" smtClean="0">
                <a:solidFill>
                  <a:srgbClr val="009900"/>
                </a:solidFill>
              </a:rPr>
              <a:t>กวีในรัชกาลที่ ๑ แห่งกรุงรัตนโกสินทร์</a:t>
            </a:r>
            <a:endParaRPr lang="th-TH" b="1" dirty="0">
              <a:solidFill>
                <a:srgbClr val="009900"/>
              </a:solidFill>
            </a:endParaRPr>
          </a:p>
        </p:txBody>
      </p:sp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2067" y="3429000"/>
            <a:ext cx="2701933" cy="32861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142852"/>
            <a:ext cx="2941637" cy="3286134"/>
          </a:xfrm>
          <a:prstGeom prst="rect">
            <a:avLst/>
          </a:prstGeom>
          <a:noFill/>
        </p:spPr>
      </p:pic>
      <p:sp>
        <p:nvSpPr>
          <p:cNvPr id="4" name="Oval Callout 3"/>
          <p:cNvSpPr/>
          <p:nvPr/>
        </p:nvSpPr>
        <p:spPr>
          <a:xfrm>
            <a:off x="3786182" y="285728"/>
            <a:ext cx="4929222" cy="3357586"/>
          </a:xfrm>
          <a:prstGeom prst="wedgeEllipseCallout">
            <a:avLst>
              <a:gd name="adj1" fmla="val -75005"/>
              <a:gd name="adj2" fmla="val -1746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FF0000"/>
                </a:solidFill>
                <a:latin typeface="#ZF Heah" pitchFamily="2" charset="0"/>
                <a:cs typeface="#ZF Heah" pitchFamily="2" charset="0"/>
              </a:rPr>
              <a:t>กวนอูได้เข้าเฝ้าพระเจ้าเหี้ยนเต้</a:t>
            </a:r>
          </a:p>
          <a:p>
            <a:pPr algn="ctr"/>
            <a:r>
              <a:rPr lang="th-TH" dirty="0" smtClean="0">
                <a:solidFill>
                  <a:srgbClr val="FF0000"/>
                </a:solidFill>
                <a:latin typeface="#ZF Heah" pitchFamily="2" charset="0"/>
                <a:cs typeface="#ZF Heah" pitchFamily="2" charset="0"/>
              </a:rPr>
              <a:t>และได้รับพระราชทานของ ๑ สิ่ง คืออะไร</a:t>
            </a:r>
            <a:endParaRPr lang="th-TH" dirty="0">
              <a:solidFill>
                <a:srgbClr val="FF0000"/>
              </a:solidFill>
              <a:latin typeface="#ZF Heah" pitchFamily="2" charset="0"/>
              <a:cs typeface="#ZF Hea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314324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194" y="329564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2500298" y="3429000"/>
            <a:ext cx="6143668" cy="3000372"/>
          </a:xfrm>
          <a:prstGeom prst="wedgeEllipseCallout">
            <a:avLst>
              <a:gd name="adj1" fmla="val -46501"/>
              <a:gd name="adj2" fmla="val -8109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ถุงใส่เครา</a:t>
            </a:r>
            <a:endParaRPr lang="th-TH" sz="3200" dirty="0">
              <a:solidFill>
                <a:srgbClr val="FFFF00"/>
              </a:solidFill>
              <a:latin typeface="#ZF Heah" pitchFamily="2" charset="0"/>
              <a:cs typeface="#ZF He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11" grpId="0" build="allAtOnce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142852"/>
            <a:ext cx="2941637" cy="3286134"/>
          </a:xfrm>
          <a:prstGeom prst="rect">
            <a:avLst/>
          </a:prstGeom>
          <a:noFill/>
        </p:spPr>
      </p:pic>
      <p:sp>
        <p:nvSpPr>
          <p:cNvPr id="4" name="Oval Callout 3"/>
          <p:cNvSpPr/>
          <p:nvPr/>
        </p:nvSpPr>
        <p:spPr>
          <a:xfrm>
            <a:off x="3786182" y="285728"/>
            <a:ext cx="4929222" cy="2143140"/>
          </a:xfrm>
          <a:prstGeom prst="wedgeEllipseCallout">
            <a:avLst>
              <a:gd name="adj1" fmla="val -75005"/>
              <a:gd name="adj2" fmla="val -1746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solidFill>
                  <a:srgbClr val="FF0000"/>
                </a:solidFill>
                <a:latin typeface="#ZF Heah" pitchFamily="2" charset="0"/>
                <a:cs typeface="#ZF Heah" pitchFamily="2" charset="0"/>
              </a:rPr>
              <a:t>โจโฉมอบสิ่งใดบ้างให้กวนอูเพื่อเอาใจ</a:t>
            </a:r>
            <a:endParaRPr lang="th-TH" sz="4000" dirty="0">
              <a:solidFill>
                <a:srgbClr val="FF0000"/>
              </a:solidFill>
              <a:latin typeface="#ZF Heah" pitchFamily="2" charset="0"/>
              <a:cs typeface="#ZF Hea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314324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194" y="329564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214282" y="2285992"/>
            <a:ext cx="8786874" cy="4143380"/>
          </a:xfrm>
          <a:prstGeom prst="wedgeEllipseCallout">
            <a:avLst>
              <a:gd name="adj1" fmla="val -21397"/>
              <a:gd name="adj2" fmla="val -66795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- ให้นั่งที่สูง</a:t>
            </a:r>
          </a:p>
          <a:p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- ให้เสื้อใหม่ (คนอื่นจะครหานินทาว่าได้ใหม่แล้วลืมเก่า)</a:t>
            </a:r>
          </a:p>
          <a:p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- ให้ม้าดี</a:t>
            </a:r>
            <a:endParaRPr lang="th-TH" sz="3200" dirty="0">
              <a:solidFill>
                <a:srgbClr val="FFFF00"/>
              </a:solidFill>
              <a:latin typeface="#ZF Heah" pitchFamily="2" charset="0"/>
              <a:cs typeface="#ZF He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11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142852"/>
            <a:ext cx="2941637" cy="3286134"/>
          </a:xfrm>
          <a:prstGeom prst="rect">
            <a:avLst/>
          </a:prstGeom>
          <a:noFill/>
        </p:spPr>
      </p:pic>
      <p:sp>
        <p:nvSpPr>
          <p:cNvPr id="4" name="Oval Callout 3"/>
          <p:cNvSpPr/>
          <p:nvPr/>
        </p:nvSpPr>
        <p:spPr>
          <a:xfrm>
            <a:off x="3786182" y="285728"/>
            <a:ext cx="4929222" cy="3357586"/>
          </a:xfrm>
          <a:prstGeom prst="wedgeEllipseCallout">
            <a:avLst>
              <a:gd name="adj1" fmla="val -75005"/>
              <a:gd name="adj2" fmla="val -1746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>
                <a:solidFill>
                  <a:srgbClr val="FF0000"/>
                </a:solidFill>
                <a:latin typeface="#ZF Heah" pitchFamily="2" charset="0"/>
                <a:cs typeface="#ZF Heah" pitchFamily="2" charset="0"/>
              </a:rPr>
              <a:t>กวนอูได้เข้าเฝ้าพระเจ้าเหี้ยนเต้</a:t>
            </a:r>
          </a:p>
          <a:p>
            <a:pPr algn="ctr"/>
            <a:r>
              <a:rPr lang="th-TH" dirty="0" smtClean="0">
                <a:solidFill>
                  <a:srgbClr val="FF0000"/>
                </a:solidFill>
                <a:latin typeface="#ZF Heah" pitchFamily="2" charset="0"/>
                <a:cs typeface="#ZF Heah" pitchFamily="2" charset="0"/>
              </a:rPr>
              <a:t>และได้รับพระราชทานของ ๑ สิ่ง คืออะไร</a:t>
            </a:r>
            <a:endParaRPr lang="th-TH" dirty="0">
              <a:solidFill>
                <a:srgbClr val="FF0000"/>
              </a:solidFill>
              <a:latin typeface="#ZF Heah" pitchFamily="2" charset="0"/>
              <a:cs typeface="#ZF Hea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314324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194" y="329564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2500298" y="3429000"/>
            <a:ext cx="6143668" cy="3000372"/>
          </a:xfrm>
          <a:prstGeom prst="wedgeEllipseCallout">
            <a:avLst>
              <a:gd name="adj1" fmla="val -46501"/>
              <a:gd name="adj2" fmla="val -8109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ถุงใส่เครา</a:t>
            </a:r>
            <a:endParaRPr lang="th-TH" sz="3200" dirty="0">
              <a:solidFill>
                <a:srgbClr val="FFFF00"/>
              </a:solidFill>
              <a:latin typeface="#ZF Heah" pitchFamily="2" charset="0"/>
              <a:cs typeface="#ZF He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11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2067" y="3429000"/>
            <a:ext cx="2701933" cy="3286134"/>
          </a:xfrm>
          <a:prstGeom prst="rect">
            <a:avLst/>
          </a:prstGeom>
          <a:noFill/>
        </p:spPr>
      </p:pic>
      <p:sp>
        <p:nvSpPr>
          <p:cNvPr id="4" name="Oval 3"/>
          <p:cNvSpPr/>
          <p:nvPr/>
        </p:nvSpPr>
        <p:spPr>
          <a:xfrm>
            <a:off x="2143108" y="285728"/>
            <a:ext cx="2571768" cy="235745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/>
              <a:t>เสียน้ำใจ  </a:t>
            </a:r>
            <a:r>
              <a:rPr lang="th-TH" dirty="0" smtClean="0"/>
              <a:t>แปลว่า</a:t>
            </a:r>
            <a:endParaRPr lang="th-TH" dirty="0"/>
          </a:p>
        </p:txBody>
      </p:sp>
      <p:sp>
        <p:nvSpPr>
          <p:cNvPr id="6" name="Oval 5"/>
          <p:cNvSpPr/>
          <p:nvPr/>
        </p:nvSpPr>
        <p:spPr>
          <a:xfrm>
            <a:off x="214282" y="2428868"/>
            <a:ext cx="2786082" cy="25717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b="1" dirty="0" smtClean="0"/>
              <a:t>ทหารเลว </a:t>
            </a:r>
          </a:p>
          <a:p>
            <a:pPr algn="ctr"/>
            <a:r>
              <a:rPr lang="th-TH" dirty="0" smtClean="0"/>
              <a:t>แปลว่า</a:t>
            </a:r>
            <a:endParaRPr lang="th-TH" dirty="0"/>
          </a:p>
        </p:txBody>
      </p:sp>
      <p:sp>
        <p:nvSpPr>
          <p:cNvPr id="7" name="Oval 6"/>
          <p:cNvSpPr/>
          <p:nvPr/>
        </p:nvSpPr>
        <p:spPr>
          <a:xfrm>
            <a:off x="5500694" y="571480"/>
            <a:ext cx="3000396" cy="27146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/>
              <a:t>ห่มเสื้อ  </a:t>
            </a:r>
          </a:p>
          <a:p>
            <a:pPr algn="ctr"/>
            <a:r>
              <a:rPr lang="th-TH" dirty="0" smtClean="0"/>
              <a:t>แปลว่า</a:t>
            </a:r>
            <a:endParaRPr lang="th-TH" dirty="0"/>
          </a:p>
        </p:txBody>
      </p:sp>
      <p:sp>
        <p:nvSpPr>
          <p:cNvPr id="8" name="Oval 7"/>
          <p:cNvSpPr/>
          <p:nvPr/>
        </p:nvSpPr>
        <p:spPr>
          <a:xfrm>
            <a:off x="3286116" y="3429000"/>
            <a:ext cx="2928958" cy="2786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 smtClean="0"/>
              <a:t>ร้องไห้รักกัน</a:t>
            </a:r>
            <a:r>
              <a:rPr lang="th-TH" dirty="0" smtClean="0"/>
              <a:t>แปลว่า</a:t>
            </a:r>
            <a:endParaRPr lang="th-TH" dirty="0"/>
          </a:p>
        </p:txBody>
      </p:sp>
      <p:sp>
        <p:nvSpPr>
          <p:cNvPr id="9" name="Rounded Rectangle 8"/>
          <p:cNvSpPr/>
          <p:nvPr/>
        </p:nvSpPr>
        <p:spPr>
          <a:xfrm>
            <a:off x="2786050" y="1857364"/>
            <a:ext cx="2500330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น้อยใจ</a:t>
            </a:r>
            <a:endParaRPr lang="th-TH" dirty="0"/>
          </a:p>
        </p:txBody>
      </p:sp>
      <p:sp>
        <p:nvSpPr>
          <p:cNvPr id="10" name="Rounded Rectangle 9"/>
          <p:cNvSpPr/>
          <p:nvPr/>
        </p:nvSpPr>
        <p:spPr>
          <a:xfrm>
            <a:off x="571472" y="4214818"/>
            <a:ext cx="2500330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พลทหาร</a:t>
            </a:r>
            <a:endParaRPr lang="th-TH" dirty="0"/>
          </a:p>
        </p:txBody>
      </p:sp>
      <p:sp>
        <p:nvSpPr>
          <p:cNvPr id="11" name="Rounded Rectangle 10"/>
          <p:cNvSpPr/>
          <p:nvPr/>
        </p:nvSpPr>
        <p:spPr>
          <a:xfrm>
            <a:off x="3500430" y="5286388"/>
            <a:ext cx="3071834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ร้องให้ด้วยความห่วงใยกัน</a:t>
            </a:r>
            <a:endParaRPr lang="th-TH" dirty="0"/>
          </a:p>
        </p:txBody>
      </p:sp>
      <p:sp>
        <p:nvSpPr>
          <p:cNvPr id="12" name="Rounded Rectangle 11"/>
          <p:cNvSpPr/>
          <p:nvPr/>
        </p:nvSpPr>
        <p:spPr>
          <a:xfrm>
            <a:off x="6215074" y="2428868"/>
            <a:ext cx="2500330" cy="85725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dirty="0" smtClean="0"/>
              <a:t>สวมเสื้อ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6" grpId="0" build="allAtOnce" animBg="1"/>
      <p:bldP spid="7" grpId="0" build="allAtOnce" animBg="1"/>
      <p:bldP spid="8" grpId="0" build="allAtOnce" animBg="1"/>
      <p:bldP spid="9" grpId="0" build="allAtOnce" animBg="1"/>
      <p:bldP spid="10" grpId="0" build="allAtOnce" animBg="1"/>
      <p:bldP spid="11" grpId="0" build="allAtOnce" animBg="1"/>
      <p:bldP spid="12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892971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400" dirty="0" smtClean="0"/>
              <a:t>สมาชิก ห้อง..ม ๕/..........</a:t>
            </a:r>
          </a:p>
          <a:p>
            <a:pPr algn="r"/>
            <a:r>
              <a:rPr lang="th-TH" sz="2400" dirty="0" smtClean="0"/>
              <a:t>๑.............................เลขที่..............</a:t>
            </a:r>
          </a:p>
          <a:p>
            <a:pPr algn="r"/>
            <a:r>
              <a:rPr lang="th-TH" sz="2400" dirty="0" smtClean="0"/>
              <a:t>๒............................ </a:t>
            </a:r>
            <a:r>
              <a:rPr lang="th-TH" sz="2400" dirty="0" smtClean="0"/>
              <a:t>เลขที่</a:t>
            </a:r>
            <a:r>
              <a:rPr lang="th-TH" sz="2400" dirty="0" smtClean="0"/>
              <a:t>..............</a:t>
            </a:r>
          </a:p>
          <a:p>
            <a:pPr algn="r"/>
            <a:r>
              <a:rPr lang="th-TH" sz="2400" dirty="0" smtClean="0"/>
              <a:t>๓............................. </a:t>
            </a:r>
            <a:r>
              <a:rPr lang="th-TH" sz="2400" dirty="0" smtClean="0"/>
              <a:t>เลขที่</a:t>
            </a:r>
            <a:r>
              <a:rPr lang="th-TH" sz="2400" dirty="0" smtClean="0"/>
              <a:t>.............</a:t>
            </a:r>
          </a:p>
          <a:p>
            <a:r>
              <a:rPr lang="th-TH" sz="2400" dirty="0" smtClean="0"/>
              <a:t>๑.ประโยคความเดียว</a:t>
            </a:r>
          </a:p>
          <a:p>
            <a:r>
              <a:rPr lang="th-TH" sz="2400" dirty="0" smtClean="0"/>
              <a:t> </a:t>
            </a:r>
            <a:r>
              <a:rPr lang="th-TH" sz="2400" dirty="0" smtClean="0"/>
              <a:t>๑.๑....................................................................(...........เจตนาอะไร...........)</a:t>
            </a:r>
          </a:p>
          <a:p>
            <a:r>
              <a:rPr lang="th-TH" sz="2400" dirty="0" smtClean="0"/>
              <a:t>๑.๒....................................................................</a:t>
            </a:r>
            <a:r>
              <a:rPr lang="th-TH" sz="2400" dirty="0" smtClean="0"/>
              <a:t>(...........เจตนาอะไร...........</a:t>
            </a:r>
            <a:r>
              <a:rPr lang="th-TH" sz="2400" dirty="0" smtClean="0"/>
              <a:t>)</a:t>
            </a:r>
            <a:r>
              <a:rPr lang="th-TH" sz="2400" dirty="0" smtClean="0"/>
              <a:t> </a:t>
            </a:r>
            <a:r>
              <a:rPr lang="th-TH" sz="2400" dirty="0" smtClean="0"/>
              <a:t>๑.๓....................................................................</a:t>
            </a:r>
            <a:r>
              <a:rPr lang="th-TH" sz="2400" dirty="0" smtClean="0"/>
              <a:t>(...........เจตนาอะไร...........</a:t>
            </a:r>
            <a:r>
              <a:rPr lang="th-TH" sz="2400" dirty="0" smtClean="0"/>
              <a:t>)</a:t>
            </a:r>
          </a:p>
          <a:p>
            <a:r>
              <a:rPr lang="th-TH" sz="2400" dirty="0" smtClean="0"/>
              <a:t>๒.ประโยคความรวม</a:t>
            </a:r>
            <a:endParaRPr lang="th-TH" sz="2400" dirty="0" smtClean="0"/>
          </a:p>
          <a:p>
            <a:r>
              <a:rPr lang="th-TH" sz="2400" dirty="0" smtClean="0"/>
              <a:t> </a:t>
            </a:r>
            <a:r>
              <a:rPr lang="th-TH" sz="2400" dirty="0" smtClean="0"/>
              <a:t>๒.๑....................................................................</a:t>
            </a:r>
            <a:r>
              <a:rPr lang="th-TH" sz="2400" dirty="0" smtClean="0"/>
              <a:t>(...........เจตนาอะไร...........)</a:t>
            </a:r>
          </a:p>
          <a:p>
            <a:r>
              <a:rPr lang="th-TH" sz="2400" dirty="0" smtClean="0"/>
              <a:t>๒.๒....................................................................</a:t>
            </a:r>
            <a:r>
              <a:rPr lang="th-TH" sz="2400" dirty="0" smtClean="0"/>
              <a:t>(...........เจตนาอะไร...........) </a:t>
            </a:r>
            <a:r>
              <a:rPr lang="th-TH" sz="2400" dirty="0" smtClean="0"/>
              <a:t>๒.๓....................................................................</a:t>
            </a:r>
            <a:r>
              <a:rPr lang="th-TH" sz="2400" dirty="0" smtClean="0"/>
              <a:t>(...........เจตนาอะไร...........)</a:t>
            </a:r>
          </a:p>
          <a:p>
            <a:r>
              <a:rPr lang="th-TH" sz="2400" dirty="0" smtClean="0"/>
              <a:t>๓.ประโยคความซ้อน</a:t>
            </a:r>
            <a:endParaRPr lang="th-TH" sz="2400" dirty="0" smtClean="0"/>
          </a:p>
          <a:p>
            <a:r>
              <a:rPr lang="th-TH" sz="2400" dirty="0" smtClean="0"/>
              <a:t>๓.๑....................................................................</a:t>
            </a:r>
            <a:r>
              <a:rPr lang="th-TH" sz="2400" dirty="0" smtClean="0"/>
              <a:t>(...........เจตนาอะไร...........)</a:t>
            </a:r>
          </a:p>
          <a:p>
            <a:r>
              <a:rPr lang="th-TH" sz="2400" dirty="0" smtClean="0"/>
              <a:t>๓.๒....................................................................</a:t>
            </a:r>
            <a:r>
              <a:rPr lang="th-TH" sz="2400" dirty="0" smtClean="0"/>
              <a:t>(...........เจตนาอะไร...........) </a:t>
            </a:r>
            <a:r>
              <a:rPr lang="th-TH" sz="2400" dirty="0" smtClean="0"/>
              <a:t>๓.๓....................................................................</a:t>
            </a:r>
            <a:r>
              <a:rPr lang="th-TH" sz="2400" dirty="0" smtClean="0"/>
              <a:t>(...........เจตนาอะไร...........)</a:t>
            </a:r>
          </a:p>
          <a:p>
            <a:endParaRPr lang="th-TH" sz="2400" dirty="0" smtClean="0"/>
          </a:p>
        </p:txBody>
      </p:sp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2067" y="3429000"/>
            <a:ext cx="2701933" cy="32861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62" y="1071546"/>
            <a:ext cx="771530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600" b="1" dirty="0" smtClean="0">
                <a:solidFill>
                  <a:srgbClr val="FF74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ตอน </a:t>
            </a:r>
          </a:p>
          <a:p>
            <a:pPr algn="ctr"/>
            <a:r>
              <a:rPr lang="th-TH" sz="6600" b="1" dirty="0" smtClean="0">
                <a:solidFill>
                  <a:srgbClr val="FF74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กวนอูรับราชการกับโจโฉ</a:t>
            </a:r>
            <a:endParaRPr lang="th-TH" sz="2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2067" y="3429000"/>
            <a:ext cx="2701933" cy="32861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28662" y="1071546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4000" b="1" dirty="0" smtClean="0">
                <a:solidFill>
                  <a:srgbClr val="FF74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ภาพกวนอู</a:t>
            </a:r>
            <a:endParaRPr lang="th-TH" sz="11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2067" y="3429000"/>
            <a:ext cx="2701933" cy="3286134"/>
          </a:xfrm>
          <a:prstGeom prst="rect">
            <a:avLst/>
          </a:prstGeom>
          <a:noFill/>
        </p:spPr>
      </p:pic>
      <p:pic>
        <p:nvPicPr>
          <p:cNvPr id="5122" name="Picture 2" descr="https://upload.wikimedia.org/wikipedia/commons/thumb/1/13/FS_KwanKung_60116.jpg/230px-FS_KwanKung_601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42852"/>
            <a:ext cx="4786346" cy="63887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685938"/>
            <a:ext cx="1785918" cy="2172062"/>
          </a:xfrm>
          <a:prstGeom prst="rect">
            <a:avLst/>
          </a:prstGeom>
          <a:noFill/>
        </p:spPr>
      </p:pic>
      <p:pic>
        <p:nvPicPr>
          <p:cNvPr id="4098" name="Picture 2" descr="Cao Cao sct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571480"/>
            <a:ext cx="3738566" cy="4705920"/>
          </a:xfrm>
          <a:prstGeom prst="rect">
            <a:avLst/>
          </a:prstGeom>
          <a:noFill/>
        </p:spPr>
      </p:pic>
      <p:pic>
        <p:nvPicPr>
          <p:cNvPr id="4100" name="Picture 4" descr="https://www.thairath.co.th/media/CiHZjUdJ5HPNXJ92GRi7wci7QkWOJFspD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357166"/>
            <a:ext cx="5953112" cy="3348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142852"/>
            <a:ext cx="2941637" cy="3286134"/>
          </a:xfrm>
          <a:prstGeom prst="rect">
            <a:avLst/>
          </a:prstGeom>
          <a:noFill/>
        </p:spPr>
      </p:pic>
      <p:sp>
        <p:nvSpPr>
          <p:cNvPr id="4" name="Oval Callout 3"/>
          <p:cNvSpPr/>
          <p:nvPr/>
        </p:nvSpPr>
        <p:spPr>
          <a:xfrm>
            <a:off x="3000364" y="285728"/>
            <a:ext cx="5715040" cy="928694"/>
          </a:xfrm>
          <a:prstGeom prst="wedgeEllipseCallout">
            <a:avLst>
              <a:gd name="adj1" fmla="val -53417"/>
              <a:gd name="adj2" fmla="val 6018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solidFill>
                  <a:srgbClr val="FF0000"/>
                </a:solidFill>
                <a:latin typeface="#ZF Heah" pitchFamily="2" charset="0"/>
                <a:cs typeface="#ZF Heah" pitchFamily="2" charset="0"/>
              </a:rPr>
              <a:t>ทำไมจึงชื่อสามก๊ก</a:t>
            </a:r>
            <a:endParaRPr lang="th-TH" sz="4000" dirty="0">
              <a:solidFill>
                <a:srgbClr val="FF0000"/>
              </a:solidFill>
              <a:latin typeface="#ZF Heah" pitchFamily="2" charset="0"/>
              <a:cs typeface="#ZF Hea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314324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194" y="329564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3428992" y="1071546"/>
            <a:ext cx="5357850" cy="1357322"/>
          </a:xfrm>
          <a:prstGeom prst="wedgeEllipseCallout">
            <a:avLst>
              <a:gd name="adj1" fmla="val -60854"/>
              <a:gd name="adj2" fmla="val 135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เพราะมี ๓ ก๊ก</a:t>
            </a:r>
            <a:endParaRPr lang="th-TH" sz="4800" dirty="0">
              <a:solidFill>
                <a:srgbClr val="FFFF00"/>
              </a:solidFill>
              <a:latin typeface="#ZF Heah" pitchFamily="2" charset="0"/>
              <a:cs typeface="#ZF Heah" pitchFamily="2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928926" y="2000240"/>
            <a:ext cx="5715040" cy="1643074"/>
          </a:xfrm>
          <a:prstGeom prst="wedgeEllipseCallout">
            <a:avLst>
              <a:gd name="adj1" fmla="val -55896"/>
              <a:gd name="adj2" fmla="val -3944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800" dirty="0" smtClean="0">
                <a:solidFill>
                  <a:srgbClr val="FF0000"/>
                </a:solidFill>
                <a:latin typeface="#ZF Heah" pitchFamily="2" charset="0"/>
                <a:cs typeface="#ZF Heah" pitchFamily="2" charset="0"/>
              </a:rPr>
              <a:t>มีก๊กอะไรบ้าง</a:t>
            </a:r>
          </a:p>
          <a:p>
            <a:pPr algn="ctr"/>
            <a:r>
              <a:rPr lang="th-TH" sz="4800" dirty="0" smtClean="0">
                <a:solidFill>
                  <a:srgbClr val="FF0000"/>
                </a:solidFill>
                <a:latin typeface="#ZF Heah" pitchFamily="2" charset="0"/>
                <a:cs typeface="#ZF Heah" pitchFamily="2" charset="0"/>
              </a:rPr>
              <a:t>ใครเป็นหัวหน้าก๊ก</a:t>
            </a:r>
            <a:endParaRPr lang="th-TH" sz="4800" dirty="0">
              <a:solidFill>
                <a:srgbClr val="FF0000"/>
              </a:solidFill>
              <a:latin typeface="#ZF Heah" pitchFamily="2" charset="0"/>
              <a:cs typeface="#ZF Heah" pitchFamily="2" charset="0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3428992" y="3429000"/>
            <a:ext cx="5357850" cy="2357454"/>
          </a:xfrm>
          <a:prstGeom prst="wedgeEllipseCallout">
            <a:avLst>
              <a:gd name="adj1" fmla="val -76478"/>
              <a:gd name="adj2" fmla="val -50724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ง่อก๊ก </a:t>
            </a:r>
            <a:r>
              <a:rPr lang="en-US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= </a:t>
            </a:r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ซุนกวน</a:t>
            </a:r>
          </a:p>
          <a:p>
            <a:pPr algn="ctr"/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จ๊กก๊ก (ก๊กฮั่น)</a:t>
            </a:r>
            <a:r>
              <a:rPr lang="en-US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 = 	</a:t>
            </a:r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เล่าปี่</a:t>
            </a:r>
          </a:p>
          <a:p>
            <a:pPr algn="ctr"/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วุ่ยก๊ก</a:t>
            </a:r>
            <a:r>
              <a:rPr lang="en-US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 = </a:t>
            </a:r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โจโฉ</a:t>
            </a:r>
            <a:endParaRPr lang="th-TH" sz="3200" dirty="0">
              <a:solidFill>
                <a:srgbClr val="FFFF00"/>
              </a:solidFill>
              <a:latin typeface="#ZF Heah" pitchFamily="2" charset="0"/>
              <a:cs typeface="#ZF He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9" grpId="0" build="allAtOnce" animBg="1"/>
      <p:bldP spid="11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142852"/>
            <a:ext cx="2941637" cy="3286134"/>
          </a:xfrm>
          <a:prstGeom prst="rect">
            <a:avLst/>
          </a:prstGeom>
          <a:noFill/>
        </p:spPr>
      </p:pic>
      <p:sp>
        <p:nvSpPr>
          <p:cNvPr id="4" name="Oval Callout 3"/>
          <p:cNvSpPr/>
          <p:nvPr/>
        </p:nvSpPr>
        <p:spPr>
          <a:xfrm>
            <a:off x="3000364" y="285728"/>
            <a:ext cx="5715040" cy="928694"/>
          </a:xfrm>
          <a:prstGeom prst="wedgeEllipseCallout">
            <a:avLst>
              <a:gd name="adj1" fmla="val -53417"/>
              <a:gd name="adj2" fmla="val 60185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solidFill>
                  <a:srgbClr val="FF0000"/>
                </a:solidFill>
                <a:latin typeface="#ZF Heah" pitchFamily="2" charset="0"/>
                <a:cs typeface="#ZF Heah" pitchFamily="2" charset="0"/>
              </a:rPr>
              <a:t>กวนอูอยู่ก๊กไหน</a:t>
            </a:r>
            <a:endParaRPr lang="th-TH" sz="4000" dirty="0">
              <a:solidFill>
                <a:srgbClr val="FF0000"/>
              </a:solidFill>
              <a:latin typeface="#ZF Heah" pitchFamily="2" charset="0"/>
              <a:cs typeface="#ZF Hea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314324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194" y="329564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3571868" y="1142984"/>
            <a:ext cx="5357850" cy="5429288"/>
          </a:xfrm>
          <a:prstGeom prst="wedgeEllipseCallout">
            <a:avLst>
              <a:gd name="adj1" fmla="val -64460"/>
              <a:gd name="adj2" fmla="val -2811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........</a:t>
            </a:r>
            <a:r>
              <a:rPr lang="th-TH" sz="48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 ก๊ก</a:t>
            </a:r>
            <a:r>
              <a:rPr lang="th-TH" sz="48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เพราะเป็นน้องร่วมสาบานของเล่าปี่</a:t>
            </a:r>
          </a:p>
          <a:p>
            <a:pPr algn="ctr"/>
            <a:r>
              <a:rPr lang="th-TH" sz="48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ยังมีเตียวหุย</a:t>
            </a:r>
          </a:p>
          <a:p>
            <a:pPr algn="ctr"/>
            <a:r>
              <a:rPr lang="th-TH" sz="48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อีกคน</a:t>
            </a:r>
            <a:endParaRPr lang="th-TH" sz="4800" dirty="0">
              <a:solidFill>
                <a:srgbClr val="FFFF00"/>
              </a:solidFill>
              <a:latin typeface="#ZF Heah" pitchFamily="2" charset="0"/>
              <a:cs typeface="#ZF Heah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14876" y="1643050"/>
            <a:ext cx="121444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6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จ๊ก</a:t>
            </a:r>
            <a:endParaRPr lang="th-TH" sz="60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  <p:bldP spid="1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142852"/>
            <a:ext cx="2941637" cy="3286134"/>
          </a:xfrm>
          <a:prstGeom prst="rect">
            <a:avLst/>
          </a:prstGeom>
          <a:noFill/>
        </p:spPr>
      </p:pic>
      <p:sp>
        <p:nvSpPr>
          <p:cNvPr id="4" name="Oval Callout 3"/>
          <p:cNvSpPr/>
          <p:nvPr/>
        </p:nvSpPr>
        <p:spPr>
          <a:xfrm>
            <a:off x="3000364" y="285728"/>
            <a:ext cx="5715040" cy="2143140"/>
          </a:xfrm>
          <a:prstGeom prst="wedgeEllipseCallout">
            <a:avLst>
              <a:gd name="adj1" fmla="val -55671"/>
              <a:gd name="adj2" fmla="val 790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solidFill>
                  <a:srgbClr val="FF0000"/>
                </a:solidFill>
                <a:latin typeface="#ZF Heah" pitchFamily="2" charset="0"/>
                <a:cs typeface="#ZF Heah" pitchFamily="2" charset="0"/>
              </a:rPr>
              <a:t>เหตุใดกวนอูจึงไปรับราชการกับโจโฉ</a:t>
            </a:r>
            <a:endParaRPr lang="th-TH" sz="4000" dirty="0">
              <a:solidFill>
                <a:srgbClr val="FF0000"/>
              </a:solidFill>
              <a:latin typeface="#ZF Heah" pitchFamily="2" charset="0"/>
              <a:cs typeface="#ZF Hea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314324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194" y="329564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2500298" y="2000240"/>
            <a:ext cx="6143668" cy="4572032"/>
          </a:xfrm>
          <a:prstGeom prst="wedgeEllipseCallout">
            <a:avLst>
              <a:gd name="adj1" fmla="val -49436"/>
              <a:gd name="adj2" fmla="val -4847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เพราะว่า ถูกโจโฉส่งทหารไปล่อออกมาจากเมืองและถูกล้อมจับได้</a:t>
            </a:r>
            <a:endParaRPr lang="th-TH" sz="3200" dirty="0">
              <a:solidFill>
                <a:srgbClr val="FFFF00"/>
              </a:solidFill>
              <a:latin typeface="#ZF Heah" pitchFamily="2" charset="0"/>
              <a:cs typeface="#ZF He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142852"/>
            <a:ext cx="2941637" cy="3286134"/>
          </a:xfrm>
          <a:prstGeom prst="rect">
            <a:avLst/>
          </a:prstGeom>
          <a:noFill/>
        </p:spPr>
      </p:pic>
      <p:sp>
        <p:nvSpPr>
          <p:cNvPr id="4" name="Oval Callout 3"/>
          <p:cNvSpPr/>
          <p:nvPr/>
        </p:nvSpPr>
        <p:spPr>
          <a:xfrm>
            <a:off x="3000364" y="285728"/>
            <a:ext cx="5715040" cy="1285884"/>
          </a:xfrm>
          <a:prstGeom prst="wedgeEllipseCallout">
            <a:avLst>
              <a:gd name="adj1" fmla="val -55220"/>
              <a:gd name="adj2" fmla="val -1112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rgbClr val="FF0000"/>
                </a:solidFill>
                <a:latin typeface="#ZF Heah" pitchFamily="2" charset="0"/>
                <a:cs typeface="#ZF Heah" pitchFamily="2" charset="0"/>
              </a:rPr>
              <a:t>ใครช่วยกล่อมให้กวนอูรับราชการกับโจโฉ</a:t>
            </a:r>
            <a:endParaRPr lang="th-TH" sz="2400" dirty="0">
              <a:solidFill>
                <a:srgbClr val="FF0000"/>
              </a:solidFill>
              <a:latin typeface="#ZF Heah" pitchFamily="2" charset="0"/>
              <a:cs typeface="#ZF Hea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314324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194" y="329564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4000496" y="1500174"/>
            <a:ext cx="4857784" cy="1214446"/>
          </a:xfrm>
          <a:prstGeom prst="wedgeEllipseCallout">
            <a:avLst>
              <a:gd name="adj1" fmla="val -96812"/>
              <a:gd name="adj2" fmla="val -5491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เตียวเลี้ยว </a:t>
            </a:r>
            <a:r>
              <a:rPr lang="th-TH" sz="20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(ผู้ที่กวนอูเคยช่วยชีวิตไว้)</a:t>
            </a:r>
            <a:endParaRPr lang="th-TH" sz="3200" dirty="0">
              <a:solidFill>
                <a:srgbClr val="FFFF00"/>
              </a:solidFill>
              <a:latin typeface="#ZF Heah" pitchFamily="2" charset="0"/>
              <a:cs typeface="#ZF Heah" pitchFamily="2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357158" y="3571876"/>
            <a:ext cx="8439208" cy="3071834"/>
          </a:xfrm>
          <a:prstGeom prst="wedgeEllipseCallout">
            <a:avLst>
              <a:gd name="adj1" fmla="val -31428"/>
              <a:gd name="adj2" fmla="val -5777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ยกนิทานเรื่องอิเยียงยอดกตัญญู</a:t>
            </a:r>
          </a:p>
          <a:p>
            <a:pPr algn="ctr"/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หากดึงดันตายไปก็หมดโอกาสช่วยเล่าปี่ ใครจะดูแลพี่สะใภ้</a:t>
            </a:r>
            <a:endParaRPr lang="th-TH" sz="3200" dirty="0">
              <a:solidFill>
                <a:srgbClr val="FFFF00"/>
              </a:solidFill>
              <a:latin typeface="#ZF Heah" pitchFamily="2" charset="0"/>
              <a:cs typeface="#ZF Heah" pitchFamily="2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714612" y="2214554"/>
            <a:ext cx="2286016" cy="1428760"/>
          </a:xfrm>
          <a:prstGeom prst="wedgeEllipseCallout">
            <a:avLst>
              <a:gd name="adj1" fmla="val -53192"/>
              <a:gd name="adj2" fmla="val -6420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2400" dirty="0" smtClean="0">
                <a:solidFill>
                  <a:srgbClr val="FF0000"/>
                </a:solidFill>
                <a:latin typeface="#ZF Heah" pitchFamily="2" charset="0"/>
                <a:cs typeface="#ZF Heah" pitchFamily="2" charset="0"/>
              </a:rPr>
              <a:t>พูดโน้มน้าวอย่างไร</a:t>
            </a:r>
            <a:endParaRPr lang="th-TH" sz="2400" dirty="0">
              <a:solidFill>
                <a:srgbClr val="FF0000"/>
              </a:solidFill>
              <a:latin typeface="#ZF Heah" pitchFamily="2" charset="0"/>
              <a:cs typeface="#ZF Hea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11" grpId="0" animBg="1"/>
      <p:bldP spid="8" grpId="0" animBg="1"/>
      <p:bldP spid="9" grpId="0" build="allAtOnce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 descr="à¸à¸¥à¸à¸²à¸£à¸à¹à¸à¸«à¸²à¸£à¸¹à¸à¸ à¸²à¸à¸ªà¸³à¸«à¸£à¸±à¸ à¸à¸²à¸£à¹à¸à¸¹à¸à¸à¸¥à¸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142852"/>
            <a:ext cx="2941637" cy="3286134"/>
          </a:xfrm>
          <a:prstGeom prst="rect">
            <a:avLst/>
          </a:prstGeom>
          <a:noFill/>
        </p:spPr>
      </p:pic>
      <p:sp>
        <p:nvSpPr>
          <p:cNvPr id="4" name="Oval Callout 3"/>
          <p:cNvSpPr/>
          <p:nvPr/>
        </p:nvSpPr>
        <p:spPr>
          <a:xfrm>
            <a:off x="3000364" y="285728"/>
            <a:ext cx="5715040" cy="2143140"/>
          </a:xfrm>
          <a:prstGeom prst="wedgeEllipseCallout">
            <a:avLst>
              <a:gd name="adj1" fmla="val -55671"/>
              <a:gd name="adj2" fmla="val 790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sz="4000" dirty="0" smtClean="0">
                <a:solidFill>
                  <a:srgbClr val="FF0000"/>
                </a:solidFill>
                <a:latin typeface="#ZF Heah" pitchFamily="2" charset="0"/>
                <a:cs typeface="#ZF Heah" pitchFamily="2" charset="0"/>
              </a:rPr>
              <a:t>แต่โจโฉต้องรับเงื่อนไขกี่ข้อ  มีอะไรบ้าง</a:t>
            </a:r>
            <a:endParaRPr lang="th-TH" sz="4000" dirty="0">
              <a:solidFill>
                <a:srgbClr val="FF0000"/>
              </a:solidFill>
              <a:latin typeface="#ZF Heah" pitchFamily="2" charset="0"/>
              <a:cs typeface="#ZF Heah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28794" y="314324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1194" y="3295648"/>
            <a:ext cx="67151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h-TH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2500298" y="2357430"/>
            <a:ext cx="6143668" cy="4500570"/>
          </a:xfrm>
          <a:prstGeom prst="wedgeEllipseCallout">
            <a:avLst>
              <a:gd name="adj1" fmla="val -49436"/>
              <a:gd name="adj2" fmla="val -4847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... ข้อ</a:t>
            </a:r>
          </a:p>
          <a:p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๑.......</a:t>
            </a:r>
          </a:p>
          <a:p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๒.........</a:t>
            </a:r>
          </a:p>
          <a:p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.........</a:t>
            </a:r>
          </a:p>
          <a:p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...........</a:t>
            </a:r>
          </a:p>
          <a:p>
            <a:r>
              <a:rPr lang="th-TH" sz="3200" dirty="0" smtClean="0">
                <a:solidFill>
                  <a:srgbClr val="FFFF00"/>
                </a:solidFill>
                <a:latin typeface="#ZF Heah" pitchFamily="2" charset="0"/>
                <a:cs typeface="#ZF Heah" pitchFamily="2" charset="0"/>
              </a:rPr>
              <a:t>...........</a:t>
            </a:r>
            <a:endParaRPr lang="th-TH" sz="3200" dirty="0">
              <a:solidFill>
                <a:srgbClr val="FFFF00"/>
              </a:solidFill>
              <a:latin typeface="#ZF Heah" pitchFamily="2" charset="0"/>
              <a:cs typeface="#ZF Heah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43240" y="2714620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6000" b="1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๓</a:t>
            </a:r>
            <a:endParaRPr lang="th-TH" sz="6000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143240" y="3643314"/>
            <a:ext cx="507209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/>
              <a:t>๑.ขอให้ได้เป็นข้าพระเจ้าเหี้ยนเต้ (โอรสของเลนเต้)</a:t>
            </a:r>
            <a:endParaRPr lang="th-TH" dirty="0"/>
          </a:p>
        </p:txBody>
      </p:sp>
      <p:sp>
        <p:nvSpPr>
          <p:cNvPr id="10" name="Rounded Rectangle 9"/>
          <p:cNvSpPr/>
          <p:nvPr/>
        </p:nvSpPr>
        <p:spPr>
          <a:xfrm>
            <a:off x="3143240" y="4286256"/>
            <a:ext cx="507209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/>
              <a:t>๒.ขอดูแลพี่สะใภ้ (กำฮูหยิน  บิฮูหยิน)</a:t>
            </a:r>
            <a:endParaRPr lang="th-TH" dirty="0"/>
          </a:p>
        </p:txBody>
      </p:sp>
      <p:sp>
        <p:nvSpPr>
          <p:cNvPr id="12" name="Rounded Rectangle 11"/>
          <p:cNvSpPr/>
          <p:nvPr/>
        </p:nvSpPr>
        <p:spPr>
          <a:xfrm>
            <a:off x="3143240" y="4929198"/>
            <a:ext cx="5072098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dirty="0" smtClean="0"/>
              <a:t>๓.ทราบข่าวเล่าปี่จะไปทันที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xmlns="" val="1288829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11" grpId="0" build="allAtOnce" animBg="1"/>
      <p:bldP spid="8" grpId="0" build="allAtOnce"/>
      <p:bldP spid="9" grpId="0" build="p" animBg="1"/>
      <p:bldP spid="10" grpId="0" build="allAtOnce" animBg="1"/>
      <p:bldP spid="12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3580</TotalTime>
  <Words>388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User</dc:creator>
  <cp:lastModifiedBy>Admin</cp:lastModifiedBy>
  <cp:revision>182</cp:revision>
  <dcterms:created xsi:type="dcterms:W3CDTF">2017-08-26T17:53:08Z</dcterms:created>
  <dcterms:modified xsi:type="dcterms:W3CDTF">2018-08-24T07:00:20Z</dcterms:modified>
</cp:coreProperties>
</file>