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2"/>
  </p:notesMasterIdLst>
  <p:sldIdLst>
    <p:sldId id="301" r:id="rId2"/>
    <p:sldId id="305" r:id="rId3"/>
    <p:sldId id="302" r:id="rId4"/>
    <p:sldId id="304" r:id="rId5"/>
    <p:sldId id="256" r:id="rId6"/>
    <p:sldId id="257" r:id="rId7"/>
    <p:sldId id="293" r:id="rId8"/>
    <p:sldId id="292" r:id="rId9"/>
    <p:sldId id="297" r:id="rId10"/>
    <p:sldId id="298" r:id="rId11"/>
    <p:sldId id="299" r:id="rId12"/>
    <p:sldId id="296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85" r:id="rId28"/>
    <p:sldId id="276" r:id="rId29"/>
    <p:sldId id="277" r:id="rId30"/>
    <p:sldId id="278" r:id="rId31"/>
    <p:sldId id="279" r:id="rId32"/>
    <p:sldId id="280" r:id="rId33"/>
    <p:sldId id="281" r:id="rId34"/>
    <p:sldId id="284" r:id="rId35"/>
    <p:sldId id="286" r:id="rId36"/>
    <p:sldId id="287" r:id="rId37"/>
    <p:sldId id="288" r:id="rId38"/>
    <p:sldId id="289" r:id="rId39"/>
    <p:sldId id="290" r:id="rId40"/>
    <p:sldId id="291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80" d="100"/>
          <a:sy n="80" d="100"/>
        </p:scale>
        <p:origin x="3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7285C4-7F51-4568-95E8-FB02999AD4F8}" type="datetimeFigureOut">
              <a:rPr lang="th-TH" smtClean="0"/>
              <a:t>29/10/61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8EA835-B730-46AB-BCC9-57D6894572A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27714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56221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dirty="0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dsoft.co.th/%E0%B8%84%E0%B8%A7%E0%B8%B2%E0%B8%A1%E0%B8%A3%E0%B8%B9%E0%B9%89/223-oop-object-oriented-programming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sites.google.com/site/class0223/learnhtml/html.JPG?attredirects=0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dsoft.co.th/%E0%B8%84%E0%B8%A7%E0%B8%B2%E0%B8%A1%E0%B8%A3%E0%B8%B9%E0%B9%89/227-internet-banking.html" TargetMode="External"/><Relationship Id="rId2" Type="http://schemas.openxmlformats.org/officeDocument/2006/relationships/hyperlink" Target="https://www.mdsoft.co.th/%E0%B8%84%E0%B8%A7%E0%B8%B2%E0%B8%A1%E0%B8%A3%E0%B8%B9%E0%B9%89/229-sass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60623" y="2322282"/>
            <a:ext cx="7163872" cy="116490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th-TH" b="1" dirty="0" smtClean="0">
                <a:solidFill>
                  <a:schemeClr val="accent5">
                    <a:lumMod val="75000"/>
                  </a:schemeClr>
                </a:solidFill>
              </a:rPr>
              <a:t>โปรแกรมและเนื้อหาที่เกี่ยวข้อง</a:t>
            </a:r>
            <a:br>
              <a:rPr lang="th-TH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th-TH" b="1" dirty="0" smtClean="0">
                <a:solidFill>
                  <a:schemeClr val="accent5">
                    <a:lumMod val="75000"/>
                  </a:schemeClr>
                </a:solidFill>
              </a:rPr>
              <a:t>ในการเรียนเว็บ แอพพลิเคชั่น(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Web 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Application)</a:t>
            </a:r>
            <a:endParaRPr lang="th-TH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32757" y="3624942"/>
            <a:ext cx="8962378" cy="3145615"/>
          </a:xfrm>
        </p:spPr>
        <p:txBody>
          <a:bodyPr>
            <a:normAutofit fontScale="92500"/>
          </a:bodyPr>
          <a:lstStyle/>
          <a:p>
            <a:r>
              <a:rPr lang="th-TH" sz="3600" b="1" dirty="0">
                <a:solidFill>
                  <a:srgbClr val="0000CC"/>
                </a:solidFill>
              </a:rPr>
              <a:t>ความรู้เบื้องต้นเกี่ยวกับอินเทอร์เน็ต</a:t>
            </a:r>
            <a:endParaRPr lang="th-TH" sz="3600" b="1" dirty="0">
              <a:solidFill>
                <a:srgbClr val="0000CC"/>
              </a:solidFill>
              <a:cs typeface="+mj-cs"/>
            </a:endParaRPr>
          </a:p>
          <a:p>
            <a:r>
              <a:rPr lang="th-TH" sz="3600" b="1" dirty="0" smtClean="0">
                <a:solidFill>
                  <a:srgbClr val="0000CC"/>
                </a:solidFill>
                <a:cs typeface="+mj-cs"/>
              </a:rPr>
              <a:t>โปรแกรม</a:t>
            </a:r>
            <a:r>
              <a:rPr lang="th-TH" sz="2800" b="1" dirty="0" smtClean="0">
                <a:solidFill>
                  <a:srgbClr val="0000CC"/>
                </a:solidFill>
                <a:cs typeface="+mj-cs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cs typeface="+mj-cs"/>
              </a:rPr>
              <a:t>Photoshop </a:t>
            </a:r>
            <a:r>
              <a:rPr lang="th-TH" sz="3600" b="1" dirty="0" smtClean="0">
                <a:solidFill>
                  <a:srgbClr val="0000CC"/>
                </a:solidFill>
                <a:cs typeface="+mj-cs"/>
              </a:rPr>
              <a:t>ใช้ในการตกแต่งหน้าเว็บ</a:t>
            </a:r>
          </a:p>
          <a:p>
            <a:r>
              <a:rPr lang="th-TH" sz="3600" b="1" dirty="0" smtClean="0">
                <a:solidFill>
                  <a:srgbClr val="0000CC"/>
                </a:solidFill>
                <a:cs typeface="+mj-cs"/>
              </a:rPr>
              <a:t>โปรแกรม</a:t>
            </a:r>
            <a:r>
              <a:rPr lang="th-TH" sz="2800" b="1" dirty="0" smtClean="0">
                <a:solidFill>
                  <a:srgbClr val="0000CC"/>
                </a:solidFill>
                <a:cs typeface="+mj-cs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cs typeface="+mj-cs"/>
              </a:rPr>
              <a:t>PHP </a:t>
            </a:r>
            <a:r>
              <a:rPr lang="en-US" sz="2800" b="1" dirty="0">
                <a:solidFill>
                  <a:srgbClr val="0000CC"/>
                </a:solidFill>
                <a:cs typeface="+mj-cs"/>
              </a:rPr>
              <a:t>(</a:t>
            </a:r>
            <a:r>
              <a:rPr lang="en-US" sz="2800" b="1" dirty="0" smtClean="0">
                <a:solidFill>
                  <a:srgbClr val="0000CC"/>
                </a:solidFill>
                <a:cs typeface="+mj-cs"/>
              </a:rPr>
              <a:t>Personal </a:t>
            </a:r>
            <a:r>
              <a:rPr lang="en-US" sz="2800" b="1" dirty="0">
                <a:solidFill>
                  <a:srgbClr val="0000CC"/>
                </a:solidFill>
                <a:cs typeface="+mj-cs"/>
              </a:rPr>
              <a:t>Home </a:t>
            </a:r>
            <a:r>
              <a:rPr lang="en-US" sz="2800" b="1" dirty="0" smtClean="0">
                <a:solidFill>
                  <a:srgbClr val="0000CC"/>
                </a:solidFill>
                <a:cs typeface="+mj-cs"/>
              </a:rPr>
              <a:t>Page/Forms Interpreter) </a:t>
            </a:r>
            <a:r>
              <a:rPr lang="th-TH" sz="3600" b="1" dirty="0" smtClean="0">
                <a:solidFill>
                  <a:srgbClr val="0000CC"/>
                </a:solidFill>
                <a:cs typeface="+mj-cs"/>
              </a:rPr>
              <a:t>ใช้ในการสร้างฐานข้อมูล</a:t>
            </a:r>
            <a:endParaRPr lang="en-US" sz="3600" b="1" dirty="0" smtClean="0">
              <a:solidFill>
                <a:srgbClr val="0000CC"/>
              </a:solidFill>
              <a:cs typeface="+mj-cs"/>
            </a:endParaRPr>
          </a:p>
          <a:p>
            <a:r>
              <a:rPr lang="th-TH" sz="3600" b="1" dirty="0" smtClean="0">
                <a:solidFill>
                  <a:srgbClr val="0000CC"/>
                </a:solidFill>
                <a:cs typeface="+mj-cs"/>
              </a:rPr>
              <a:t>โปรแกรม</a:t>
            </a:r>
            <a:r>
              <a:rPr lang="th-TH" sz="2800" b="1" dirty="0" smtClean="0">
                <a:solidFill>
                  <a:srgbClr val="0000CC"/>
                </a:solidFill>
                <a:cs typeface="+mj-cs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cs typeface="+mj-cs"/>
              </a:rPr>
              <a:t>Dreamweaver </a:t>
            </a:r>
            <a:r>
              <a:rPr lang="th-TH" sz="3600" b="1" dirty="0" smtClean="0">
                <a:solidFill>
                  <a:srgbClr val="0000CC"/>
                </a:solidFill>
                <a:cs typeface="+mj-cs"/>
              </a:rPr>
              <a:t>ใช้ในการจัดวางสิ่งต่างๆ ลงในหน้าเว็บ</a:t>
            </a:r>
            <a:endParaRPr lang="th-TH" sz="2800" b="1" dirty="0">
              <a:solidFill>
                <a:srgbClr val="0000CC"/>
              </a:solidFill>
              <a:cs typeface="+mj-cs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914399" y="186161"/>
            <a:ext cx="72100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rgbClr val="0000CC"/>
                </a:solidFill>
              </a:rPr>
              <a:t>วิชาคอมพิวเตอร์ 2 ( การสร้างเว็บ แอพพลิเคชั่น)</a:t>
            </a:r>
            <a:br>
              <a:rPr lang="th-TH" sz="3600" b="1" dirty="0">
                <a:solidFill>
                  <a:srgbClr val="0000CC"/>
                </a:solidFill>
              </a:rPr>
            </a:br>
            <a:r>
              <a:rPr lang="th-TH" sz="3600" b="1" dirty="0">
                <a:solidFill>
                  <a:srgbClr val="0000CC"/>
                </a:solidFill>
              </a:rPr>
              <a:t>รหัสวิชา ว</a:t>
            </a:r>
            <a:r>
              <a:rPr lang="th-TH" sz="3600" b="1" dirty="0" smtClean="0">
                <a:solidFill>
                  <a:srgbClr val="0000CC"/>
                </a:solidFill>
              </a:rPr>
              <a:t>31287 ม.4/1ม.4/2</a:t>
            </a:r>
            <a:endParaRPr lang="th-TH" sz="3600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960623" y="1187268"/>
            <a:ext cx="72100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 smtClean="0">
                <a:solidFill>
                  <a:schemeClr val="accent2">
                    <a:lumMod val="50000"/>
                  </a:schemeClr>
                </a:solidFill>
              </a:rPr>
              <a:t>วิชาเทคโนโลยี2 </a:t>
            </a:r>
            <a:r>
              <a:rPr lang="th-TH" sz="3600" b="1" dirty="0">
                <a:solidFill>
                  <a:schemeClr val="accent2">
                    <a:lumMod val="50000"/>
                  </a:schemeClr>
                </a:solidFill>
              </a:rPr>
              <a:t>( การสร้างเว็บ แอพพลิเคชั่น)</a:t>
            </a:r>
            <a:br>
              <a:rPr lang="th-TH" sz="36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th-TH" sz="3600" b="1" dirty="0">
                <a:solidFill>
                  <a:schemeClr val="accent2">
                    <a:lumMod val="50000"/>
                  </a:schemeClr>
                </a:solidFill>
              </a:rPr>
              <a:t>รหัสวิชา ว</a:t>
            </a:r>
            <a:r>
              <a:rPr lang="th-TH" sz="3600" b="1" dirty="0" smtClean="0">
                <a:solidFill>
                  <a:schemeClr val="accent2">
                    <a:lumMod val="50000"/>
                  </a:schemeClr>
                </a:solidFill>
              </a:rPr>
              <a:t>31191 ม.4/12-ม.4/14</a:t>
            </a:r>
            <a:endParaRPr lang="th-TH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860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6319" y="372835"/>
            <a:ext cx="9691310" cy="6795408"/>
          </a:xfrm>
        </p:spPr>
        <p:txBody>
          <a:bodyPr>
            <a:normAutofit/>
          </a:bodyPr>
          <a:lstStyle/>
          <a:p>
            <a:r>
              <a:rPr lang="th-TH" dirty="0"/>
              <a:t>  </a:t>
            </a:r>
            <a:r>
              <a:rPr lang="th-TH" b="1" dirty="0"/>
              <a:t> </a:t>
            </a:r>
            <a:r>
              <a:rPr lang="en-US" dirty="0"/>
              <a:t>     </a:t>
            </a:r>
            <a:r>
              <a:rPr lang="th-TH" dirty="0" smtClean="0"/>
              <a:t>ความ</a:t>
            </a:r>
            <a:r>
              <a:rPr lang="th-TH" dirty="0"/>
              <a:t>แตกต่างของเว็บไซต์ (</a:t>
            </a:r>
            <a:r>
              <a:rPr lang="en-US" dirty="0"/>
              <a:t>Website) </a:t>
            </a:r>
            <a:r>
              <a:rPr lang="th-TH" dirty="0"/>
              <a:t>กับเว็บ</a:t>
            </a:r>
            <a:r>
              <a:rPr lang="th-TH" dirty="0" err="1"/>
              <a:t>แอปพลิเค</a:t>
            </a:r>
            <a:r>
              <a:rPr lang="th-TH" dirty="0"/>
              <a:t>ชัน (</a:t>
            </a:r>
            <a:r>
              <a:rPr lang="en-US" dirty="0"/>
              <a:t>Web Application) </a:t>
            </a:r>
            <a:r>
              <a:rPr lang="th-TH" dirty="0"/>
              <a:t>อยู่ที่ปุ่มค่ะ แล้วปุ่มมันจะแตกต่างกันอย่างไรกันล่ะแต่พอได้ยินคำว่า </a:t>
            </a:r>
            <a:r>
              <a:rPr lang="en-US" dirty="0"/>
              <a:t>Computation </a:t>
            </a:r>
            <a:r>
              <a:rPr lang="th-TH" dirty="0"/>
              <a:t>หรือ การคำนวณ หลายๆคนคงจะเข้าใจ โดยสำหรับปุ่มของเว็บไซต์ (</a:t>
            </a:r>
            <a:r>
              <a:rPr lang="en-US" dirty="0"/>
              <a:t>Website) </a:t>
            </a:r>
            <a:r>
              <a:rPr lang="th-TH" dirty="0"/>
              <a:t>จะเป็นเพียงแค่โค้ด </a:t>
            </a:r>
            <a:r>
              <a:rPr lang="en-US" dirty="0"/>
              <a:t>HTML </a:t>
            </a:r>
            <a:r>
              <a:rPr lang="th-TH" dirty="0" err="1"/>
              <a:t>ซึ่ีง</a:t>
            </a:r>
            <a:r>
              <a:rPr lang="th-TH" dirty="0"/>
              <a:t>ไม่สามารถที่จะใช้ </a:t>
            </a:r>
            <a:r>
              <a:rPr lang="en-US" dirty="0"/>
              <a:t>for </a:t>
            </a:r>
            <a:r>
              <a:rPr lang="th-TH" dirty="0"/>
              <a:t>วนลูป </a:t>
            </a:r>
            <a:r>
              <a:rPr lang="en-US" dirty="0"/>
              <a:t>print "Hello World" </a:t>
            </a:r>
            <a:r>
              <a:rPr lang="th-TH" dirty="0"/>
              <a:t>หรือทำการคำนวณบวกลบให้เราได้ ซึ่งถ้าเราอยากให้ </a:t>
            </a:r>
            <a:r>
              <a:rPr lang="en-US" dirty="0"/>
              <a:t>HTML </a:t>
            </a:r>
            <a:r>
              <a:rPr lang="th-TH" dirty="0"/>
              <a:t>สามารถที่จะ </a:t>
            </a:r>
            <a:r>
              <a:rPr lang="en-US" dirty="0"/>
              <a:t>Computation </a:t>
            </a:r>
            <a:r>
              <a:rPr lang="th-TH" dirty="0"/>
              <a:t>สามารถที่จะทำงานได้มากกว่านั้นจะทำอย่างไร คำตอบคือการนำ </a:t>
            </a:r>
            <a:r>
              <a:rPr lang="en-US" dirty="0">
                <a:hlinkClick r:id="rId2" tooltip=" การเขียนโปรแกรมเชิงวัตถุ หรือ OOP(Object-oriented programming):: การเขียนโปรแกรมเชิงวัตถุ..."/>
              </a:rPr>
              <a:t>Programming Language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 </a:t>
            </a:r>
            <a:r>
              <a:rPr lang="th-TH" dirty="0"/>
              <a:t>มาใช้ โดยที่เราคุ้นเคย</a:t>
            </a:r>
            <a:r>
              <a:rPr lang="th-TH" dirty="0" smtClean="0"/>
              <a:t>กัน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06506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ความแตกต่างระหว่าง Website กับ Web Applic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4" y="-1195388"/>
            <a:ext cx="10929429" cy="615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833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22466" y="432954"/>
            <a:ext cx="4093670" cy="824345"/>
          </a:xfrm>
          <a:solidFill>
            <a:schemeClr val="bg2">
              <a:lumMod val="25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th-TH" b="1" dirty="0" smtClean="0">
                <a:solidFill>
                  <a:srgbClr val="FFFF00"/>
                </a:solidFill>
              </a:rPr>
              <a:t>ตัวอย่างเว็บ แอพพลิเคชั่น</a:t>
            </a:r>
            <a:endParaRPr lang="th-TH" b="1" dirty="0">
              <a:solidFill>
                <a:srgbClr val="FFFF00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77334" y="1433945"/>
            <a:ext cx="8596668" cy="3880773"/>
          </a:xfrm>
        </p:spPr>
        <p:txBody>
          <a:bodyPr>
            <a:normAutofit fontScale="92500" lnSpcReduction="10000"/>
          </a:bodyPr>
          <a:lstStyle/>
          <a:p>
            <a:r>
              <a:rPr lang="th-TH" sz="3200" b="1" dirty="0" smtClean="0">
                <a:solidFill>
                  <a:srgbClr val="0000CC"/>
                </a:solidFill>
              </a:rPr>
              <a:t>เว็บจองห้องพัก / โรงแรม</a:t>
            </a:r>
          </a:p>
          <a:p>
            <a:r>
              <a:rPr lang="th-TH" sz="3200" b="1" dirty="0" smtClean="0">
                <a:solidFill>
                  <a:srgbClr val="0000CC"/>
                </a:solidFill>
              </a:rPr>
              <a:t>เว็บยืมคืนหนังสือ / </a:t>
            </a:r>
            <a:r>
              <a:rPr lang="th-TH" sz="3200" b="1" dirty="0" err="1" smtClean="0">
                <a:solidFill>
                  <a:srgbClr val="0000CC"/>
                </a:solidFill>
              </a:rPr>
              <a:t>วีดิ</a:t>
            </a:r>
            <a:r>
              <a:rPr lang="th-TH" sz="3200" b="1" dirty="0" smtClean="0">
                <a:solidFill>
                  <a:srgbClr val="0000CC"/>
                </a:solidFill>
              </a:rPr>
              <a:t>ทัศน์ของห้องสมุด</a:t>
            </a:r>
          </a:p>
          <a:p>
            <a:r>
              <a:rPr lang="th-TH" sz="3200" b="1" dirty="0" smtClean="0">
                <a:solidFill>
                  <a:srgbClr val="0000CC"/>
                </a:solidFill>
              </a:rPr>
              <a:t>เว็บซื้อ-ขายสินค้าต่างๆออนไลน์</a:t>
            </a:r>
          </a:p>
          <a:p>
            <a:r>
              <a:rPr lang="th-TH" sz="3200" b="1" dirty="0" smtClean="0">
                <a:solidFill>
                  <a:srgbClr val="0000CC"/>
                </a:solidFill>
              </a:rPr>
              <a:t>เว็บลงทะเบียนเรียน</a:t>
            </a:r>
          </a:p>
          <a:p>
            <a:r>
              <a:rPr lang="th-TH" sz="3200" b="1" dirty="0" smtClean="0">
                <a:solidFill>
                  <a:srgbClr val="0000CC"/>
                </a:solidFill>
              </a:rPr>
              <a:t>เว็บเลือกกิจกรรมชุม</a:t>
            </a:r>
          </a:p>
          <a:p>
            <a:r>
              <a:rPr lang="th-TH" sz="3200" b="1" dirty="0" smtClean="0">
                <a:solidFill>
                  <a:srgbClr val="0000CC"/>
                </a:solidFill>
              </a:rPr>
              <a:t>การประมูลออนไลน์</a:t>
            </a:r>
          </a:p>
          <a:p>
            <a:r>
              <a:rPr lang="th-TH" sz="3200" b="1" dirty="0" smtClean="0">
                <a:solidFill>
                  <a:srgbClr val="0000CC"/>
                </a:solidFill>
              </a:rPr>
              <a:t>เว็บการคำนวณ</a:t>
            </a:r>
          </a:p>
        </p:txBody>
      </p:sp>
    </p:spTree>
    <p:extLst>
      <p:ext uri="{BB962C8B-B14F-4D97-AF65-F5344CB8AC3E}">
        <p14:creationId xmlns:p14="http://schemas.microsoft.com/office/powerpoint/2010/main" val="3210226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2000"/>
          </a:xfrm>
        </p:spPr>
        <p:txBody>
          <a:bodyPr/>
          <a:lstStyle/>
          <a:p>
            <a:r>
              <a:rPr lang="th-TH" dirty="0" smtClean="0"/>
              <a:t>บริการต่างๆ บนเครือข่ายอินเทอร์เน็ต</a:t>
            </a:r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77334" y="1371600"/>
            <a:ext cx="8596668" cy="3880773"/>
          </a:xfrm>
        </p:spPr>
        <p:txBody>
          <a:bodyPr/>
          <a:lstStyle/>
          <a:p>
            <a:r>
              <a:rPr lang="th-TH" dirty="0"/>
              <a:t>  </a:t>
            </a:r>
            <a:r>
              <a:rPr lang="th-TH" b="1" dirty="0"/>
              <a:t>อินเทอร์เน็ต</a:t>
            </a:r>
            <a:r>
              <a:rPr lang="th-TH" dirty="0"/>
              <a:t>  ซึ่งเป็นแหล่งที่ใช้ในการเก็บข้อมูลจำนวนมาก   หรืออาจเรียกได้</a:t>
            </a:r>
            <a:r>
              <a:rPr lang="th-TH" dirty="0" err="1"/>
              <a:t>ว่าป็น</a:t>
            </a:r>
            <a:r>
              <a:rPr lang="th-TH" dirty="0"/>
              <a:t>ห้องสมุดขนาดใหญ่ทั่วโลก  ข้อมูล มีหลายรูปแบบต่าง ๆ   ไม่ว่าจะเป็น   ข้อมูลรูปภาพ   เสียง และอื่น ๆ  ที่เราสามารถค้นคว้าและรับส่งข้อมูลไปมาระหว่างกันได้  ดังนั้น อาจกล่าวได้ว่า  อินเทอร์เน็ตมีประโยชน์หลายด้าน  และยิ่งในปัจจุบัน อินเทอร์เน็ต</a:t>
            </a:r>
            <a:r>
              <a:rPr lang="th-TH" dirty="0" err="1"/>
              <a:t>ยิ่ิง</a:t>
            </a:r>
            <a:r>
              <a:rPr lang="th-TH" dirty="0"/>
              <a:t>มีความสำคัญต่อทุกวงการ และทุกอาชีพก็ว่าได้ </a:t>
            </a:r>
            <a:r>
              <a:rPr lang="th-TH" dirty="0" err="1"/>
              <a:t>้้</a:t>
            </a:r>
            <a:r>
              <a:rPr lang="th-TH" dirty="0"/>
              <a:t>ในยุคสังคมข้อมูลและข่าวาสาร  เป็นอย่างมาก  อินเทอร์เน็ตจะมีหน้าที่เหมือนห้องสมุดอิเล็กทรอนิกส์ขนาดใหญ่ ซึ่งในอินเทอร์เน็ต  จะมีข้อมูลต่าง ๆ   มากมาย  โดยในอินเทอร์เน็ตจะจัดเป็นบริการในรูปแบบต่าง ๆ   ดังนี้</a:t>
            </a:r>
            <a:br>
              <a:rPr lang="th-TH" dirty="0"/>
            </a:br>
            <a:r>
              <a:rPr lang="th-TH" dirty="0"/>
              <a:t>                1. การให้บริการเวิลด์</a:t>
            </a:r>
            <a:r>
              <a:rPr lang="th-TH" dirty="0" err="1"/>
              <a:t>ไวด์์</a:t>
            </a:r>
            <a:r>
              <a:rPr lang="th-TH" dirty="0"/>
              <a:t>เว็บ (</a:t>
            </a:r>
            <a:r>
              <a:rPr lang="en-US" dirty="0"/>
              <a:t>World Wide Web : WWW) </a:t>
            </a:r>
            <a:br>
              <a:rPr lang="en-US" dirty="0"/>
            </a:br>
            <a:r>
              <a:rPr lang="en-US" dirty="0"/>
              <a:t>                2. </a:t>
            </a:r>
            <a:r>
              <a:rPr lang="th-TH" dirty="0"/>
              <a:t>จดหมายอิเล็กทรอนิกส์ (</a:t>
            </a:r>
            <a:r>
              <a:rPr lang="en-US" dirty="0"/>
              <a:t>Electronic Mail) </a:t>
            </a:r>
            <a:br>
              <a:rPr lang="en-US" dirty="0"/>
            </a:br>
            <a:r>
              <a:rPr lang="en-US" dirty="0"/>
              <a:t>                3. </a:t>
            </a:r>
            <a:r>
              <a:rPr lang="th-TH" dirty="0"/>
              <a:t>การโอนย้ายข้อมูล (</a:t>
            </a:r>
            <a:r>
              <a:rPr lang="en-US" dirty="0"/>
              <a:t>FTP : File Transfer Protocol) </a:t>
            </a:r>
            <a:br>
              <a:rPr lang="en-US" dirty="0"/>
            </a:br>
            <a:r>
              <a:rPr lang="en-US" dirty="0"/>
              <a:t>                4. </a:t>
            </a:r>
            <a:r>
              <a:rPr lang="th-TH" dirty="0"/>
              <a:t>การสืบค้นข้อมูล </a:t>
            </a:r>
            <a:br>
              <a:rPr lang="th-TH" dirty="0"/>
            </a:br>
            <a:r>
              <a:rPr lang="th-TH" dirty="0"/>
              <a:t>                5. การสนทนา บนอินเทอร์เน็ต (</a:t>
            </a:r>
            <a:r>
              <a:rPr lang="en-US" dirty="0"/>
              <a:t>Chat)</a:t>
            </a:r>
            <a:br>
              <a:rPr lang="en-US" dirty="0"/>
            </a:br>
            <a:r>
              <a:rPr lang="en-US" dirty="0"/>
              <a:t>                6. </a:t>
            </a:r>
            <a:r>
              <a:rPr lang="th-TH" dirty="0"/>
              <a:t>กระดานข่าวอิเล็กทรอนิกส์ (</a:t>
            </a:r>
            <a:r>
              <a:rPr lang="en-US" dirty="0"/>
              <a:t>News Group or Use Net)</a:t>
            </a:r>
            <a:br>
              <a:rPr lang="en-US" dirty="0"/>
            </a:br>
            <a:r>
              <a:rPr lang="en-US" dirty="0"/>
              <a:t>                7. </a:t>
            </a:r>
            <a:r>
              <a:rPr lang="th-TH" dirty="0"/>
              <a:t>การสื่อสารด้วยข้อความ </a:t>
            </a:r>
            <a:r>
              <a:rPr lang="en-US" dirty="0"/>
              <a:t>IRC (Internet Relay Chat)</a:t>
            </a:r>
          </a:p>
        </p:txBody>
      </p:sp>
    </p:spTree>
    <p:extLst>
      <p:ext uri="{BB962C8B-B14F-4D97-AF65-F5344CB8AC3E}">
        <p14:creationId xmlns:p14="http://schemas.microsoft.com/office/powerpoint/2010/main" val="290396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24934" y="215900"/>
            <a:ext cx="8596668" cy="736600"/>
          </a:xfrm>
        </p:spPr>
        <p:txBody>
          <a:bodyPr/>
          <a:lstStyle/>
          <a:p>
            <a:r>
              <a:rPr lang="th-TH" b="1" dirty="0" smtClean="0">
                <a:solidFill>
                  <a:srgbClr val="002060"/>
                </a:solidFill>
              </a:rPr>
              <a:t>ความหมายของเว็บ</a:t>
            </a:r>
            <a:r>
              <a:rPr lang="th-TH" b="1" dirty="0" err="1" smtClean="0">
                <a:solidFill>
                  <a:srgbClr val="002060"/>
                </a:solidFill>
              </a:rPr>
              <a:t>เพจ</a:t>
            </a:r>
            <a:endParaRPr lang="en-US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3237228"/>
              </p:ext>
            </p:extLst>
          </p:nvPr>
        </p:nvGraphicFramePr>
        <p:xfrm>
          <a:off x="524934" y="952500"/>
          <a:ext cx="8821910" cy="3009901"/>
        </p:xfrm>
        <a:graphic>
          <a:graphicData uri="http://schemas.openxmlformats.org/drawingml/2006/table">
            <a:tbl>
              <a:tblPr/>
              <a:tblGrid>
                <a:gridCol w="8821910"/>
              </a:tblGrid>
              <a:tr h="2149929">
                <a:tc>
                  <a:txBody>
                    <a:bodyPr/>
                    <a:lstStyle/>
                    <a:p>
                      <a:pPr algn="l"/>
                      <a:r>
                        <a:rPr lang="th-TH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icrosoft Sans Serif, MS Sans Serif, sans-serif"/>
                          <a:cs typeface="+mj-cs"/>
                        </a:rPr>
                        <a:t> เว็บ</a:t>
                      </a:r>
                      <a:r>
                        <a:rPr lang="th-TH" sz="28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icrosoft Sans Serif, MS Sans Serif, sans-serif"/>
                          <a:cs typeface="+mj-cs"/>
                        </a:rPr>
                        <a:t>เพจ</a:t>
                      </a:r>
                      <a:r>
                        <a:rPr lang="th-TH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icrosoft Sans Serif, MS Sans Serif, sans-serif"/>
                          <a:cs typeface="+mj-cs"/>
                        </a:rPr>
                        <a:t>  คือ  เอกสารที่ใช้ในการเผยแพร่ข้อมูลข่าวสาร  ซึ่งประกอบด้วยข้อความ  ภาพ  เสียง และภาพยนตร์ผ่านทางเครือข่ายอินเตอร์เน็ต   เว็บ</a:t>
                      </a:r>
                      <a:r>
                        <a:rPr lang="th-TH" sz="2800" b="1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icrosoft Sans Serif, MS Sans Serif, sans-serif"/>
                          <a:cs typeface="+mj-cs"/>
                        </a:rPr>
                        <a:t>เพจ</a:t>
                      </a:r>
                      <a:r>
                        <a:rPr lang="th-TH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icrosoft Sans Serif, MS Sans Serif, sans-serif"/>
                          <a:cs typeface="+mj-cs"/>
                        </a:rPr>
                        <a:t>                 จะ</a:t>
                      </a:r>
                      <a:r>
                        <a:rPr lang="th-TH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icrosoft Sans Serif, MS Sans Serif, sans-serif"/>
                          <a:cs typeface="+mj-cs"/>
                        </a:rPr>
                        <a:t>ถูกนำมาใช้ประโยชน์ในการประชาสัมพันธ์  และนำเสนอข้อมูลความรู้ต่าง </a:t>
                      </a:r>
                      <a:r>
                        <a:rPr lang="th-TH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icrosoft Sans Serif, MS Sans Serif, sans-serif"/>
                          <a:cs typeface="+mj-cs"/>
                        </a:rPr>
                        <a:t>ๆ                             </a:t>
                      </a:r>
                      <a:r>
                        <a:rPr lang="th-TH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icrosoft Sans Serif, MS Sans Serif, sans-serif"/>
                          <a:cs typeface="+mj-cs"/>
                        </a:rPr>
                        <a:t>จึงส่งผลทำให้แต่ละเว็บ</a:t>
                      </a:r>
                      <a:r>
                        <a:rPr lang="th-TH" sz="28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icrosoft Sans Serif, MS Sans Serif, sans-serif"/>
                          <a:cs typeface="+mj-cs"/>
                        </a:rPr>
                        <a:t>เพจ</a:t>
                      </a:r>
                      <a:r>
                        <a:rPr lang="th-TH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icrosoft Sans Serif, MS Sans Serif, sans-serif"/>
                          <a:cs typeface="+mj-cs"/>
                        </a:rPr>
                        <a:t>มีความแตกต่างกันไปตามวัตถุประสงค์ของการ</a:t>
                      </a:r>
                      <a:r>
                        <a:rPr lang="th-TH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icrosoft Sans Serif, MS Sans Serif, sans-serif"/>
                          <a:cs typeface="+mj-cs"/>
                        </a:rPr>
                        <a:t>นำ                          ไป</a:t>
                      </a:r>
                      <a:r>
                        <a:rPr lang="th-TH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icrosoft Sans Serif, MS Sans Serif, sans-serif"/>
                          <a:cs typeface="+mj-cs"/>
                        </a:rPr>
                        <a:t>ใช้งาน   ดังเช่นหน้าเว็บ</a:t>
                      </a:r>
                      <a:r>
                        <a:rPr lang="th-TH" sz="28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icrosoft Sans Serif, MS Sans Serif, sans-serif"/>
                          <a:cs typeface="+mj-cs"/>
                        </a:rPr>
                        <a:t>เพจ</a:t>
                      </a:r>
                      <a:r>
                        <a:rPr lang="th-TH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icrosoft Sans Serif, MS Sans Serif, sans-serif"/>
                          <a:cs typeface="+mj-cs"/>
                        </a:rPr>
                        <a:t>ที่นำเสนอเป็นตัวอย่างนี้</a:t>
                      </a:r>
                      <a:endParaRPr lang="th-TH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cs typeface="+mj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FF1"/>
                    </a:solidFill>
                  </a:tcPr>
                </a:tc>
              </a:tr>
              <a:tr h="429986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icrosoft Sans Serif, MS Sans Serif, sans-serif"/>
                          <a:cs typeface="+mj-cs"/>
                        </a:rPr>
                        <a:t>              </a:t>
                      </a:r>
                      <a:endParaRPr lang="en-US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cs typeface="+mj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FF1"/>
                    </a:solidFill>
                  </a:tcPr>
                </a:tc>
              </a:tr>
              <a:tr h="429986">
                <a:tc>
                  <a:txBody>
                    <a:bodyPr/>
                    <a:lstStyle/>
                    <a:p>
                      <a:pPr algn="l"/>
                      <a:endParaRPr lang="en-US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cs typeface="+mj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FF1"/>
                    </a:solidFill>
                  </a:tcPr>
                </a:tc>
              </a:tr>
            </a:tbl>
          </a:graphicData>
        </a:graphic>
      </p:graphicFrame>
      <p:pic>
        <p:nvPicPr>
          <p:cNvPr id="1025" name="Picture 1" descr="คลิ๊กเพื่อขยาย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0" y="3124200"/>
            <a:ext cx="4524375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69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77334" y="469900"/>
            <a:ext cx="8596668" cy="749300"/>
          </a:xfrm>
        </p:spPr>
        <p:txBody>
          <a:bodyPr>
            <a:normAutofit/>
          </a:bodyPr>
          <a:lstStyle/>
          <a:p>
            <a:r>
              <a:rPr lang="th-TH" sz="4000" b="1" dirty="0" smtClean="0">
                <a:solidFill>
                  <a:srgbClr val="00B0F0"/>
                </a:solidFill>
              </a:rPr>
              <a:t>ประโยชน์ของเว็บ</a:t>
            </a:r>
            <a:r>
              <a:rPr lang="th-TH" sz="4000" b="1" dirty="0" err="1" smtClean="0">
                <a:solidFill>
                  <a:srgbClr val="00B0F0"/>
                </a:solidFill>
              </a:rPr>
              <a:t>เพจ</a:t>
            </a:r>
            <a:endParaRPr lang="en-US" sz="4000" b="1" dirty="0">
              <a:solidFill>
                <a:srgbClr val="00B0F0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77334" y="1473201"/>
            <a:ext cx="8596668" cy="3086100"/>
          </a:xfrm>
        </p:spPr>
        <p:txBody>
          <a:bodyPr>
            <a:noAutofit/>
          </a:bodyPr>
          <a:lstStyle/>
          <a:p>
            <a:r>
              <a:rPr lang="th-TH" sz="36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เนื่องจากเว็บ</a:t>
            </a:r>
            <a:r>
              <a:rPr lang="th-TH" sz="3600" b="1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เพจ</a:t>
            </a:r>
            <a:r>
              <a:rPr lang="th-TH" sz="36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สามารถเผยแพร่ข้อมูลได้ด้วยข้อความ ภาพ เสียง และภาพยนตร์ ดังนั้น เราจึงพบเห็นการนำเว็บ</a:t>
            </a:r>
            <a:r>
              <a:rPr lang="th-TH" sz="3600" b="1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เพจ</a:t>
            </a:r>
            <a:r>
              <a:rPr lang="th-TH" sz="36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ไปสร้างและพัฒนา เพื่อนำเสนอข้อมูล และข่าวสาร ในรูปแบบต่าง ๆ ได้อย่างมากมาย ดังเช่น</a:t>
            </a:r>
            <a:endParaRPr lang="en-US" sz="3600" b="1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95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677334" y="609601"/>
            <a:ext cx="8596668" cy="811236"/>
          </a:xfrm>
        </p:spPr>
        <p:txBody>
          <a:bodyPr>
            <a:noAutofit/>
          </a:bodyPr>
          <a:lstStyle/>
          <a:p>
            <a:r>
              <a:rPr lang="th-TH" sz="4000" b="1" dirty="0">
                <a:solidFill>
                  <a:schemeClr val="accent5">
                    <a:lumMod val="75000"/>
                  </a:schemeClr>
                </a:solidFill>
              </a:rPr>
              <a:t>. ข่าวและเหตุการณ์ในปัจจุบัน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40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4000" b="1" dirty="0">
                <a:solidFill>
                  <a:schemeClr val="accent5">
                    <a:lumMod val="75000"/>
                  </a:schemeClr>
                </a:solidFill>
              </a:rPr>
            </a:br>
            <a:endParaRPr lang="en-US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ตัวแทนเนื้อหา 4"/>
          <p:cNvSpPr>
            <a:spLocks noGrp="1"/>
          </p:cNvSpPr>
          <p:nvPr>
            <p:ph idx="1"/>
          </p:nvPr>
        </p:nvSpPr>
        <p:spPr>
          <a:xfrm>
            <a:off x="677334" y="1420837"/>
            <a:ext cx="8596668" cy="4620525"/>
          </a:xfrm>
        </p:spPr>
        <p:txBody>
          <a:bodyPr>
            <a:normAutofit/>
          </a:bodyPr>
          <a:lstStyle/>
          <a:p>
            <a:r>
              <a:rPr lang="th-TH" sz="3200" b="1" dirty="0">
                <a:cs typeface="+mj-cs"/>
              </a:rPr>
              <a:t>เว็บข่าวใน</a:t>
            </a:r>
            <a:r>
              <a:rPr lang="th-TH" sz="3200" b="1" dirty="0" smtClean="0">
                <a:cs typeface="+mj-cs"/>
              </a:rPr>
              <a:t>ปัจจุบัน </a:t>
            </a:r>
            <a:r>
              <a:rPr lang="th-TH" sz="3200" b="1" dirty="0">
                <a:cs typeface="+mj-cs"/>
              </a:rPr>
              <a:t>สามารถนำเสนอได้อย่างฉับไว ทันต่อเหตุการณ์ ทำให้เรารู้เรื่องราวที่เกิดขึ้นจากที่ต่างๆ จากทั่วทุกมุมโลก ได้อย่างรวดเร็ว สามารถที่จะดูเป็นภาพนิ่ง หรือจะชมเป็นภาพวิดีโอที่มีทั้งภาพและเสียง ทำให้รับข่าวสารได้อย่างครบถ้วน ตัวอย่าง เว็บข่าว ที่มีการนำเสนอที่เกาะติดสถานการณ์ เผยแพร่ข่าวจากทุกมุม</a:t>
            </a:r>
            <a:r>
              <a:rPr lang="th-TH" sz="3200" b="1" dirty="0" smtClean="0">
                <a:cs typeface="+mj-cs"/>
              </a:rPr>
              <a:t>โลก</a:t>
            </a:r>
          </a:p>
          <a:p>
            <a:endParaRPr lang="en-US" sz="3200" b="1" dirty="0">
              <a:cs typeface="+mj-cs"/>
            </a:endParaRPr>
          </a:p>
        </p:txBody>
      </p:sp>
      <p:pic>
        <p:nvPicPr>
          <p:cNvPr id="2050" name="Picture 2" descr="http://www.nwvoc.ac.th/webkrueid/picture/cn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0" y="3908514"/>
            <a:ext cx="3340100" cy="2376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09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06400" y="508000"/>
            <a:ext cx="8829502" cy="812800"/>
          </a:xfrm>
        </p:spPr>
        <p:txBody>
          <a:bodyPr>
            <a:normAutofit/>
          </a:bodyPr>
          <a:lstStyle/>
          <a:p>
            <a:r>
              <a:rPr lang="th-TH" sz="4000" b="1" dirty="0"/>
              <a:t>. </a:t>
            </a:r>
            <a:r>
              <a:rPr lang="th-TH" sz="4000" b="1" dirty="0" smtClean="0"/>
              <a:t>ให้ข้อมูล</a:t>
            </a:r>
            <a:r>
              <a:rPr lang="th-TH" sz="4000" b="1" dirty="0"/>
              <a:t>ความรู้และห้องสมุด</a:t>
            </a:r>
            <a:endParaRPr lang="en-US" sz="40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83634" y="1512889"/>
            <a:ext cx="8596668" cy="3880773"/>
          </a:xfrm>
        </p:spPr>
        <p:txBody>
          <a:bodyPr>
            <a:normAutofit/>
          </a:bodyPr>
          <a:lstStyle/>
          <a:p>
            <a:r>
              <a:rPr lang="th-TH" sz="32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 เว็บ</a:t>
            </a:r>
            <a:r>
              <a:rPr lang="th-TH" sz="3200" b="1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เพจ</a:t>
            </a:r>
            <a:r>
              <a:rPr lang="th-TH" sz="32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เป็นเอกสารที่เชื่อมโยงข้อมูลถึงกันได้ ทำให้มีการรวบรวมความรู้ไว้เป็นคลังขนาดใหญ่ ไม่ยุ่งยากในการดูแลรักษา และยังเผยแพร่ได้อย่างกว้างขวาง ตัวอย่างของเว็บ</a:t>
            </a:r>
            <a:r>
              <a:rPr lang="th-TH" sz="3200" b="1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เพจ</a:t>
            </a:r>
            <a:r>
              <a:rPr lang="th-TH" sz="32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นำเสนอข้อมูลสารานุกรมขนาดใหญ่ ที่มีถึง 10 ภาษา</a:t>
            </a:r>
            <a:endParaRPr lang="en-US" sz="3200" b="1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3074" name="Picture 2" descr="http://www.nwvoc.ac.th/webkrueid/picture/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600" y="3453275"/>
            <a:ext cx="3477553" cy="2606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06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77334" y="435128"/>
            <a:ext cx="5786966" cy="724885"/>
          </a:xfrm>
        </p:spPr>
        <p:txBody>
          <a:bodyPr/>
          <a:lstStyle/>
          <a:p>
            <a:r>
              <a:rPr lang="th-TH" b="1" dirty="0">
                <a:solidFill>
                  <a:schemeClr val="accent5">
                    <a:lumMod val="75000"/>
                  </a:schemeClr>
                </a:solidFill>
              </a:rPr>
              <a:t>3. ประชาสัมพันธ์บริษัทและองค์กร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097" name="Picture 1" descr="https://scontent-a-sjc.xx.fbcdn.net/hphotos-xaf1/v/t1.0-9/10712831_10152499070227872_1309928312314535755_n.jpg?oh=30d330806ba5c4157245502abaf6c7e2&amp;oe=54C67CD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56" y="1042385"/>
            <a:ext cx="8538543" cy="280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677334" y="4009193"/>
            <a:ext cx="84666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dirty="0" smtClean="0">
                <a:solidFill>
                  <a:srgbClr val="0000FF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เว็บ</a:t>
            </a:r>
            <a:r>
              <a:rPr lang="th-TH" sz="3600" dirty="0" err="1">
                <a:solidFill>
                  <a:srgbClr val="0000FF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เพจ</a:t>
            </a:r>
            <a:r>
              <a:rPr lang="th-TH" sz="3600" dirty="0">
                <a:solidFill>
                  <a:srgbClr val="0000FF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เป็นที่แนะนำ ความเป็นมา บริการข้อมูล ที่อยู่ ที่ติดต่อ และข่าวสาร ประชาสัมพันธ์ข้อมูลขององค์กรได้ ตัวอย่างเช่นเว็บสถาบันการศึกษา วิทยาลัยอาชีวศึกษานครสวรรค์ นักเรียน นักศึกษา และผู้สนใจสามารถเข้าชมเว็บได้</a:t>
            </a:r>
            <a:endParaRPr lang="en-US" sz="3600" dirty="0"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1461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7634" y="380070"/>
            <a:ext cx="3691466" cy="812800"/>
          </a:xfrm>
        </p:spPr>
        <p:txBody>
          <a:bodyPr>
            <a:normAutofit/>
          </a:bodyPr>
          <a:lstStyle/>
          <a:p>
            <a:r>
              <a:rPr lang="th-TH" sz="4400" b="1" dirty="0"/>
              <a:t>4. ความบันเทิง</a:t>
            </a:r>
            <a:endParaRPr lang="en-US" sz="44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37634" y="1423989"/>
            <a:ext cx="8596668" cy="3880773"/>
          </a:xfrm>
        </p:spPr>
        <p:txBody>
          <a:bodyPr>
            <a:normAutofit/>
          </a:bodyPr>
          <a:lstStyle/>
          <a:p>
            <a:r>
              <a:rPr lang="th-TH" sz="2800" b="1" dirty="0">
                <a:cs typeface="+mj-cs"/>
              </a:rPr>
              <a:t>เนื่องจากเว็บ</a:t>
            </a:r>
            <a:r>
              <a:rPr lang="th-TH" sz="2800" b="1" dirty="0" err="1">
                <a:cs typeface="+mj-cs"/>
              </a:rPr>
              <a:t>เพจ</a:t>
            </a:r>
            <a:r>
              <a:rPr lang="th-TH" sz="2800" b="1" dirty="0">
                <a:cs typeface="+mj-cs"/>
              </a:rPr>
              <a:t>มีทั้งภาพ เสียง และวิดีโอ จึงทำให้การนำเสนอความบันเทิงไม่ใช่เรื่องยาก ไม่ว่าจะเป็นเว็บวิทยุ ฟังเพลงออนไลน์ เว็บนำเสนอภาพยนตร์ เกม และเว็บเรื่องตลกขำขันต่าง ๆ </a:t>
            </a:r>
            <a:r>
              <a:rPr lang="th-TH" sz="2800" b="1" dirty="0" err="1">
                <a:cs typeface="+mj-cs"/>
              </a:rPr>
              <a:t>ตััว</a:t>
            </a:r>
            <a:r>
              <a:rPr lang="th-TH" sz="2800" b="1" dirty="0">
                <a:cs typeface="+mj-cs"/>
              </a:rPr>
              <a:t>อย่างเว็บภาพยนตร์ที่แนะนำเนื้อเรื่องและแสดงภาพวิดีโอตัวอย่าง</a:t>
            </a:r>
            <a:endParaRPr lang="en-US" sz="2800" b="1" dirty="0">
              <a:cs typeface="+mj-cs"/>
            </a:endParaRPr>
          </a:p>
        </p:txBody>
      </p:sp>
      <p:pic>
        <p:nvPicPr>
          <p:cNvPr id="5122" name="Picture 2" descr="http://www.nwvoc.ac.th/webkrueid/picture/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0" y="3186381"/>
            <a:ext cx="4524375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79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68" name="Picture 2056" descr="DSC058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8" t="2994" r="15372" b="7469"/>
          <a:stretch>
            <a:fillRect/>
          </a:stretch>
        </p:blipFill>
        <p:spPr bwMode="auto">
          <a:xfrm>
            <a:off x="7824788" y="0"/>
            <a:ext cx="2590800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62" name="Rectangle 2050"/>
          <p:cNvSpPr>
            <a:spLocks noChangeArrowheads="1"/>
          </p:cNvSpPr>
          <p:nvPr/>
        </p:nvSpPr>
        <p:spPr bwMode="auto">
          <a:xfrm>
            <a:off x="3935413" y="2781300"/>
            <a:ext cx="3188374" cy="119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th-TH" sz="7200">
                <a:solidFill>
                  <a:srgbClr val="FF8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KodchiangUPC" pitchFamily="18" charset="-34"/>
              </a:rPr>
              <a:t>บรรยายโดย</a:t>
            </a:r>
            <a:r>
              <a:rPr lang="th-TH" sz="7200">
                <a:solidFill>
                  <a:srgbClr val="767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KodchiangUPC" pitchFamily="18" charset="-34"/>
              </a:rPr>
              <a:t> </a:t>
            </a:r>
          </a:p>
        </p:txBody>
      </p:sp>
      <p:sp>
        <p:nvSpPr>
          <p:cNvPr id="450563" name="Rectangle 2051"/>
          <p:cNvSpPr>
            <a:spLocks noChangeArrowheads="1"/>
          </p:cNvSpPr>
          <p:nvPr/>
        </p:nvSpPr>
        <p:spPr bwMode="auto">
          <a:xfrm>
            <a:off x="1944688" y="4984750"/>
            <a:ext cx="7967662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th-TH" sz="4800">
                <a:solidFill>
                  <a:srgbClr val="767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KodchiangUPC" pitchFamily="18" charset="-34"/>
              </a:rPr>
              <a:t>โรงเรียนเตรียมอุดมศึกษา ภาคตะวันออกเฉียงเหนือ</a:t>
            </a:r>
          </a:p>
        </p:txBody>
      </p:sp>
      <p:sp>
        <p:nvSpPr>
          <p:cNvPr id="450564" name="Rectangle 2052"/>
          <p:cNvSpPr>
            <a:spLocks noChangeArrowheads="1"/>
          </p:cNvSpPr>
          <p:nvPr/>
        </p:nvSpPr>
        <p:spPr bwMode="auto">
          <a:xfrm>
            <a:off x="3563938" y="5470526"/>
            <a:ext cx="2600072" cy="920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th-TH" sz="5400" dirty="0" err="1">
                <a:solidFill>
                  <a:srgbClr val="767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KodchiangUPC" pitchFamily="18" charset="-34"/>
              </a:rPr>
              <a:t>สพ</a:t>
            </a:r>
            <a:r>
              <a:rPr lang="th-TH" sz="5400" dirty="0">
                <a:solidFill>
                  <a:srgbClr val="767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KodchiangUPC" pitchFamily="18" charset="-34"/>
              </a:rPr>
              <a:t>ม. </a:t>
            </a:r>
            <a:r>
              <a:rPr lang="th-TH" sz="5400" dirty="0">
                <a:solidFill>
                  <a:srgbClr val="767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KodchiangUPC" pitchFamily="18" charset="-34"/>
              </a:rPr>
              <a:t>เขต </a:t>
            </a:r>
            <a:r>
              <a:rPr lang="en-US" sz="3200" dirty="0">
                <a:solidFill>
                  <a:srgbClr val="767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KodchiangUPC" pitchFamily="18" charset="-34"/>
              </a:rPr>
              <a:t>23</a:t>
            </a:r>
            <a:r>
              <a:rPr lang="th-TH" sz="3200" dirty="0">
                <a:solidFill>
                  <a:srgbClr val="767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KodchiangUPC" pitchFamily="18" charset="-34"/>
              </a:rPr>
              <a:t> </a:t>
            </a:r>
            <a:endParaRPr lang="th-TH" sz="3200" dirty="0">
              <a:solidFill>
                <a:srgbClr val="7679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KodchiangUPC" pitchFamily="18" charset="-34"/>
            </a:endParaRPr>
          </a:p>
        </p:txBody>
      </p:sp>
      <p:sp>
        <p:nvSpPr>
          <p:cNvPr id="450565" name="Rectangle 2053"/>
          <p:cNvSpPr>
            <a:spLocks noChangeArrowheads="1"/>
          </p:cNvSpPr>
          <p:nvPr/>
        </p:nvSpPr>
        <p:spPr bwMode="auto">
          <a:xfrm>
            <a:off x="3143251" y="3789364"/>
            <a:ext cx="5267325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th-TH" sz="6600">
                <a:solidFill>
                  <a:srgbClr val="FEB4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KodchiangUPC" pitchFamily="18" charset="-34"/>
              </a:rPr>
              <a:t>คุณครูกิริยา  ทิพมาตย์</a:t>
            </a:r>
            <a:r>
              <a:rPr lang="th-TH" sz="6600">
                <a:solidFill>
                  <a:srgbClr val="767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KodchiangUPC" pitchFamily="18" charset="-34"/>
              </a:rPr>
              <a:t> </a:t>
            </a:r>
          </a:p>
        </p:txBody>
      </p:sp>
      <p:pic>
        <p:nvPicPr>
          <p:cNvPr id="3079" name="Picture 205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1"/>
            <a:ext cx="2114550" cy="29241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86C9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EB4F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EB4F3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5970381"/>
      </p:ext>
    </p:extLst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50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77334" y="381001"/>
            <a:ext cx="3640666" cy="723900"/>
          </a:xfrm>
        </p:spPr>
        <p:txBody>
          <a:bodyPr/>
          <a:lstStyle/>
          <a:p>
            <a:r>
              <a:rPr lang="th-TH" b="1" dirty="0">
                <a:solidFill>
                  <a:schemeClr val="accent5">
                    <a:lumMod val="75000"/>
                  </a:schemeClr>
                </a:solidFill>
              </a:rPr>
              <a:t>5. การเงินการลงทุน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77334" y="1257301"/>
            <a:ext cx="8682566" cy="2603499"/>
          </a:xfrm>
        </p:spPr>
        <p:txBody>
          <a:bodyPr>
            <a:normAutofit/>
          </a:bodyPr>
          <a:lstStyle/>
          <a:p>
            <a:r>
              <a:rPr lang="th-TH" sz="3600" dirty="0"/>
              <a:t>     เป็นเว็บ</a:t>
            </a:r>
            <a:r>
              <a:rPr lang="th-TH" sz="3600" dirty="0" err="1"/>
              <a:t>เพจ</a:t>
            </a:r>
            <a:r>
              <a:rPr lang="th-TH" sz="3600" dirty="0"/>
              <a:t>ที่มีการนำเสนอข้อมูลทางการเงินและการลงทุน รวมไปถึงบริการ</a:t>
            </a:r>
            <a:r>
              <a:rPr lang="th-TH" sz="3600" dirty="0" smtClean="0"/>
              <a:t>สำหรับทำธุรกรรม</a:t>
            </a:r>
            <a:r>
              <a:rPr lang="th-TH" sz="3600" dirty="0"/>
              <a:t>การเงินออนไลน์ผ่านเครือข่ายอินเทอร์เน็ต ซึ่งได้แก่ เว็บเพ</a:t>
            </a:r>
            <a:r>
              <a:rPr lang="th-TH" sz="3600" dirty="0" err="1"/>
              <a:t>จของ</a:t>
            </a:r>
            <a:r>
              <a:rPr lang="th-TH" sz="3600" dirty="0"/>
              <a:t>ธนาคารที่มีการให้บริการต่าง ๆ ดังตัวอย่างที่นำเสนอ</a:t>
            </a:r>
            <a:endParaRPr lang="en-US" sz="3600" dirty="0"/>
          </a:p>
        </p:txBody>
      </p:sp>
      <p:pic>
        <p:nvPicPr>
          <p:cNvPr id="6146" name="Picture 2" descr="http://www.nwvoc.ac.th/webkrueid/picture/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075" y="3173603"/>
            <a:ext cx="4238625" cy="3016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00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5812366" cy="825500"/>
          </a:xfrm>
        </p:spPr>
        <p:txBody>
          <a:bodyPr>
            <a:noAutofit/>
          </a:bodyPr>
          <a:lstStyle/>
          <a:p>
            <a:r>
              <a:rPr lang="th-TH" sz="4400" b="1" dirty="0"/>
              <a:t>6. ซื้อ-ขายสินค้า และบริการ</a:t>
            </a:r>
            <a:endParaRPr lang="en-US" sz="44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75733" y="1606550"/>
            <a:ext cx="8596668" cy="1940386"/>
          </a:xfrm>
        </p:spPr>
        <p:txBody>
          <a:bodyPr>
            <a:normAutofit/>
          </a:bodyPr>
          <a:lstStyle/>
          <a:p>
            <a:r>
              <a:rPr lang="th-TH" sz="4000" dirty="0"/>
              <a:t>เป็นเว็บ</a:t>
            </a:r>
            <a:r>
              <a:rPr lang="th-TH" sz="4000" dirty="0" err="1"/>
              <a:t>เพจ</a:t>
            </a:r>
            <a:r>
              <a:rPr lang="th-TH" sz="4000" dirty="0"/>
              <a:t>ที่เหมือนร้านค้าสำหรับขายสินค้าและบริการต่างๆ รวมทั้งยังบริการรับฝากขายสินค้า ผ่านร้านเหล่านี้ได้อีกด้วย ตัวอย่างของเว็บที่มีบริการซื้อขายสินค้าออนไลน์</a:t>
            </a:r>
            <a:endParaRPr lang="en-US" sz="4000" dirty="0"/>
          </a:p>
        </p:txBody>
      </p:sp>
      <p:pic>
        <p:nvPicPr>
          <p:cNvPr id="7170" name="Picture 2" descr="http://www.nwvoc.ac.th/webkrueid/picture/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058" y="3718386"/>
            <a:ext cx="3671218" cy="261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62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77334" y="495300"/>
            <a:ext cx="8596668" cy="811237"/>
          </a:xfrm>
        </p:spPr>
        <p:txBody>
          <a:bodyPr>
            <a:noAutofit/>
          </a:bodyPr>
          <a:lstStyle/>
          <a:p>
            <a:r>
              <a:rPr lang="th-TH" sz="5400" dirty="0"/>
              <a:t>  </a:t>
            </a:r>
            <a:r>
              <a:rPr lang="th-TH" sz="5400" b="1" dirty="0"/>
              <a:t>7. ดาวน์โหลดข้อมูล</a:t>
            </a:r>
            <a:endParaRPr lang="en-US" sz="54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77334" y="1541610"/>
            <a:ext cx="8885766" cy="1140409"/>
          </a:xfrm>
        </p:spPr>
        <p:txBody>
          <a:bodyPr>
            <a:noAutofit/>
          </a:bodyPr>
          <a:lstStyle/>
          <a:p>
            <a:r>
              <a:rPr lang="th-TH" sz="4000" dirty="0"/>
              <a:t>เป็นเว็บ</a:t>
            </a:r>
            <a:r>
              <a:rPr lang="th-TH" sz="4000" dirty="0" err="1"/>
              <a:t>เพจ</a:t>
            </a:r>
            <a:r>
              <a:rPr lang="th-TH" sz="4000" dirty="0"/>
              <a:t>ที่ให้บริการดาวน์โหลดไฟล์ต่างๆ เช่น ไฟล์โปรแกรม ไฟล์ภาพและไฟล์เพลง เป็นต้น ตัวอย่างเว็บที่ให้บริการดาวน์โหลดไฟล์โปรแกรม</a:t>
            </a:r>
            <a:endParaRPr lang="en-US" sz="4000" dirty="0"/>
          </a:p>
        </p:txBody>
      </p:sp>
      <p:pic>
        <p:nvPicPr>
          <p:cNvPr id="8194" name="Picture 2" descr="http://www.nwvoc.ac.th/webkrueid/picture/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064" y="2917092"/>
            <a:ext cx="4524375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96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3704166" cy="712763"/>
          </a:xfrm>
        </p:spPr>
        <p:txBody>
          <a:bodyPr/>
          <a:lstStyle/>
          <a:p>
            <a:r>
              <a:rPr lang="th-TH" b="1" dirty="0"/>
              <a:t>8. บริการติดต่อสื่อสาร</a:t>
            </a:r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77334" y="1322363"/>
            <a:ext cx="8631766" cy="2030437"/>
          </a:xfrm>
        </p:spPr>
        <p:txBody>
          <a:bodyPr>
            <a:noAutofit/>
          </a:bodyPr>
          <a:lstStyle/>
          <a:p>
            <a:r>
              <a:rPr lang="th-TH" sz="4000" dirty="0"/>
              <a:t>เป็นเว็บ</a:t>
            </a:r>
            <a:r>
              <a:rPr lang="th-TH" sz="4000" dirty="0" err="1"/>
              <a:t>เพจ</a:t>
            </a:r>
            <a:r>
              <a:rPr lang="th-TH" sz="4000" dirty="0"/>
              <a:t>ที่ให้บริการในการติดต่อสื่อสารถึงกัน เช่น การรับส่งจดหมาย</a:t>
            </a:r>
            <a:r>
              <a:rPr lang="th-TH" sz="4000" dirty="0" smtClean="0"/>
              <a:t>อิเล็กทรอนิกส</a:t>
            </a:r>
            <a:r>
              <a:rPr lang="th-TH" sz="4000" dirty="0"/>
              <a:t>์      ( </a:t>
            </a:r>
            <a:r>
              <a:rPr lang="en-US" sz="4000" dirty="0"/>
              <a:t>E-mail) </a:t>
            </a:r>
            <a:r>
              <a:rPr lang="th-TH" sz="4000" dirty="0"/>
              <a:t>เว็บ</a:t>
            </a:r>
            <a:r>
              <a:rPr lang="th-TH" sz="4000" dirty="0" smtClean="0"/>
              <a:t>บอร์ด </a:t>
            </a:r>
            <a:r>
              <a:rPr lang="th-TH" sz="4000" dirty="0"/>
              <a:t>และเว็บ</a:t>
            </a:r>
            <a:r>
              <a:rPr lang="th-TH" sz="4000" dirty="0" err="1"/>
              <a:t>แช็ต</a:t>
            </a:r>
            <a:r>
              <a:rPr lang="th-TH" sz="4000" dirty="0"/>
              <a:t>สนทนาต่างๆ ตัวอย่างเว็บที่ใช้ในการรับส่งอีเมล์</a:t>
            </a:r>
            <a:endParaRPr lang="en-US" sz="4000" dirty="0"/>
          </a:p>
        </p:txBody>
      </p:sp>
      <p:pic>
        <p:nvPicPr>
          <p:cNvPr id="9218" name="Picture 2" descr="http://www.nwvoc.ac.th/webkrueid/picture/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700" y="3495042"/>
            <a:ext cx="3487323" cy="261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11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64634" y="444500"/>
            <a:ext cx="4999566" cy="876300"/>
          </a:xfrm>
        </p:spPr>
        <p:txBody>
          <a:bodyPr>
            <a:noAutofit/>
          </a:bodyPr>
          <a:lstStyle/>
          <a:p>
            <a:r>
              <a:rPr lang="th-TH" sz="4800" b="1" dirty="0" smtClean="0">
                <a:solidFill>
                  <a:srgbClr val="0070C0"/>
                </a:solidFill>
              </a:rPr>
              <a:t>การทำงานของเว็บ</a:t>
            </a:r>
            <a:r>
              <a:rPr lang="th-TH" sz="4800" b="1" dirty="0" err="1" smtClean="0">
                <a:solidFill>
                  <a:srgbClr val="0070C0"/>
                </a:solidFill>
              </a:rPr>
              <a:t>เพจ</a:t>
            </a:r>
            <a:endParaRPr lang="en-US" sz="48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0555069"/>
              </p:ext>
            </p:extLst>
          </p:nvPr>
        </p:nvGraphicFramePr>
        <p:xfrm>
          <a:off x="1042451" y="4468434"/>
          <a:ext cx="8596312" cy="2194560"/>
        </p:xfrm>
        <a:graphic>
          <a:graphicData uri="http://schemas.openxmlformats.org/drawingml/2006/table">
            <a:tbl>
              <a:tblPr/>
              <a:tblGrid>
                <a:gridCol w="8596312"/>
              </a:tblGrid>
              <a:tr h="661383">
                <a:tc>
                  <a:txBody>
                    <a:bodyPr/>
                    <a:lstStyle/>
                    <a:p>
                      <a:pPr algn="l"/>
                      <a:r>
                        <a:rPr lang="th-TH" sz="3600" b="1" dirty="0">
                          <a:latin typeface="Microsoft Sans Serif, MS Sans Serif, sans-serif"/>
                        </a:rPr>
                        <a:t>การเข้าใจการทำงาน   และ การแสดงผลของเว็บ</a:t>
                      </a:r>
                      <a:r>
                        <a:rPr lang="th-TH" sz="3600" b="1" dirty="0" err="1">
                          <a:latin typeface="Microsoft Sans Serif, MS Sans Serif, sans-serif"/>
                        </a:rPr>
                        <a:t>เพจ</a:t>
                      </a:r>
                      <a:r>
                        <a:rPr lang="th-TH" sz="3600" b="1" dirty="0">
                          <a:latin typeface="Microsoft Sans Serif, MS Sans Serif, sans-serif"/>
                        </a:rPr>
                        <a:t>   เพื่อเราจะสามารถวางแผนการสร้างเว็บเพ</a:t>
                      </a:r>
                      <a:r>
                        <a:rPr lang="th-TH" sz="3600" b="1" dirty="0" err="1">
                          <a:latin typeface="Microsoft Sans Serif, MS Sans Serif, sans-serif"/>
                        </a:rPr>
                        <a:t>จได้อ</a:t>
                      </a:r>
                      <a:r>
                        <a:rPr lang="th-TH" sz="3600" b="1" dirty="0">
                          <a:latin typeface="Microsoft Sans Serif, MS Sans Serif, sans-serif"/>
                        </a:rPr>
                        <a:t>ย่างถูกต้อง</a:t>
                      </a:r>
                      <a:endParaRPr lang="th-TH" sz="3600" b="1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30692">
                <a:tc>
                  <a:txBody>
                    <a:bodyPr/>
                    <a:lstStyle/>
                    <a:p>
                      <a:pPr algn="l"/>
                      <a:r>
                        <a:rPr lang="en-US" sz="3600" b="1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30692">
                <a:tc>
                  <a:txBody>
                    <a:bodyPr/>
                    <a:lstStyle/>
                    <a:p>
                      <a:pPr algn="l"/>
                      <a:endParaRPr lang="en-US" sz="3600" b="1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0241" name="Picture 1" descr="http://www.nwvoc.ac.th/webkrueid/picture/1-2-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800" y="1485900"/>
            <a:ext cx="4114800" cy="292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5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816802" cy="736600"/>
          </a:xfrm>
        </p:spPr>
        <p:txBody>
          <a:bodyPr>
            <a:noAutofit/>
          </a:bodyPr>
          <a:lstStyle/>
          <a:p>
            <a:r>
              <a:rPr lang="th-TH" sz="4400" dirty="0">
                <a:solidFill>
                  <a:srgbClr val="0070C0"/>
                </a:solidFill>
              </a:rPr>
              <a:t>  </a:t>
            </a:r>
            <a:r>
              <a:rPr lang="th-TH" sz="4400" b="1" dirty="0">
                <a:solidFill>
                  <a:srgbClr val="0070C0"/>
                </a:solidFill>
                <a:latin typeface="Microsoft Sans Serif, MS Sans Serif, sans-serif"/>
              </a:rPr>
              <a:t>จากรูปจะเห็นการทำงานเป็นขั้นตอนต่างๆ   ดังนี้</a:t>
            </a:r>
            <a:r>
              <a:rPr lang="th-TH" sz="4400" dirty="0">
                <a:solidFill>
                  <a:srgbClr val="0070C0"/>
                </a:solidFill>
              </a:rPr>
              <a:t/>
            </a:r>
            <a:br>
              <a:rPr lang="th-TH" sz="4400" dirty="0">
                <a:solidFill>
                  <a:srgbClr val="0070C0"/>
                </a:solidFill>
              </a:rPr>
            </a:br>
            <a:endParaRPr lang="en-US" sz="4400" dirty="0">
              <a:solidFill>
                <a:srgbClr val="0070C0"/>
              </a:solidFill>
            </a:endParaRPr>
          </a:p>
        </p:txBody>
      </p:sp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177800" y="5793740"/>
            <a:ext cx="8816802" cy="44297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h-TH" sz="2800" dirty="0" smtClean="0">
                <a:solidFill>
                  <a:srgbClr val="0070C0"/>
                </a:solidFill>
              </a:rPr>
              <a:t> </a:t>
            </a:r>
            <a:endParaRPr lang="th-TH" sz="2800" dirty="0" smtClean="0">
              <a:latin typeface="Microsoft Sans Serif, MS Sans Serif, sans-serif"/>
            </a:endParaRPr>
          </a:p>
          <a:p>
            <a:endParaRPr lang="th-TH" sz="2800" dirty="0" smtClean="0">
              <a:latin typeface="Microsoft Sans Serif, MS Sans Serif, sans-serif"/>
            </a:endParaRPr>
          </a:p>
          <a:p>
            <a:endParaRPr lang="th-TH" sz="2800" dirty="0"/>
          </a:p>
          <a:p>
            <a:endParaRPr lang="th-TH" sz="2800" dirty="0"/>
          </a:p>
          <a:p>
            <a:endParaRPr lang="th-TH" sz="2800" dirty="0"/>
          </a:p>
          <a:p>
            <a:r>
              <a:rPr lang="th-TH" sz="2800" dirty="0" smtClean="0">
                <a:solidFill>
                  <a:srgbClr val="0070C0"/>
                </a:solidFill>
              </a:rPr>
              <a:t/>
            </a:r>
            <a:br>
              <a:rPr lang="th-TH" sz="2800" dirty="0" smtClean="0">
                <a:solidFill>
                  <a:srgbClr val="0070C0"/>
                </a:solidFill>
              </a:rPr>
            </a:b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11002" y="1193800"/>
            <a:ext cx="8874298" cy="5664200"/>
          </a:xfrm>
        </p:spPr>
        <p:txBody>
          <a:bodyPr>
            <a:noAutofit/>
          </a:bodyPr>
          <a:lstStyle/>
          <a:p>
            <a:r>
              <a:rPr lang="th-TH" sz="2800" b="1" dirty="0">
                <a:solidFill>
                  <a:srgbClr val="0070C0"/>
                </a:solidFill>
              </a:rPr>
              <a:t> </a:t>
            </a:r>
            <a:r>
              <a:rPr lang="th-TH" sz="2800" b="1" dirty="0">
                <a:latin typeface="Microsoft Sans Serif, MS Sans Serif, sans-serif"/>
              </a:rPr>
              <a:t>ขั้นตอนที่ 1 </a:t>
            </a:r>
            <a:r>
              <a:rPr lang="th-TH" sz="2800" b="1" dirty="0"/>
              <a:t>  </a:t>
            </a:r>
            <a:r>
              <a:rPr lang="th-TH" sz="2800" b="1" dirty="0">
                <a:latin typeface="Microsoft Sans Serif, MS Sans Serif, sans-serif"/>
              </a:rPr>
              <a:t>ผู้ใช้พิมพ์ตำแหน่งเว็บ</a:t>
            </a:r>
            <a:r>
              <a:rPr lang="th-TH" sz="2800" b="1" dirty="0" err="1">
                <a:latin typeface="Microsoft Sans Serif, MS Sans Serif, sans-serif"/>
              </a:rPr>
              <a:t>เพจ</a:t>
            </a:r>
            <a:r>
              <a:rPr lang="th-TH" sz="2800" b="1" dirty="0">
                <a:latin typeface="Microsoft Sans Serif, MS Sans Serif, sans-serif"/>
              </a:rPr>
              <a:t>ในโปรแกรมบราวเซอร์ก็จะมีการร้องขอข้อมูลไฟล์เว็บ</a:t>
            </a:r>
            <a:r>
              <a:rPr lang="th-TH" sz="2800" b="1" dirty="0" err="1">
                <a:latin typeface="Microsoft Sans Serif, MS Sans Serif, sans-serif"/>
              </a:rPr>
              <a:t>เพจ</a:t>
            </a:r>
            <a:r>
              <a:rPr lang="th-TH" sz="2800" b="1" dirty="0">
                <a:latin typeface="Microsoft Sans Serif, MS Sans Serif, sans-serif"/>
              </a:rPr>
              <a:t>หน้านั้นไปยังเครื่องเซิร์ฟเวอร์</a:t>
            </a:r>
            <a:r>
              <a:rPr lang="en-US" sz="2800" b="1" dirty="0">
                <a:latin typeface="Microsoft Sans Serif, MS Sans Serif, sans-serif"/>
              </a:rPr>
              <a:t>( Server  </a:t>
            </a:r>
            <a:r>
              <a:rPr lang="th-TH" sz="2800" b="1" dirty="0">
                <a:latin typeface="Microsoft Sans Serif, MS Sans Serif, sans-serif"/>
              </a:rPr>
              <a:t>คือ   เครื่องที่เก็บและเผยแพร่เว็บ</a:t>
            </a:r>
            <a:r>
              <a:rPr lang="th-TH" sz="2800" b="1" dirty="0" err="1">
                <a:latin typeface="Microsoft Sans Serif, MS Sans Serif, sans-serif"/>
              </a:rPr>
              <a:t>เพจ</a:t>
            </a:r>
            <a:r>
              <a:rPr lang="th-TH" sz="2800" b="1" dirty="0">
                <a:latin typeface="Microsoft Sans Serif, MS Sans Serif, sans-serif"/>
              </a:rPr>
              <a:t> )</a:t>
            </a:r>
          </a:p>
          <a:p>
            <a:r>
              <a:rPr lang="th-TH" sz="2800" b="1" dirty="0">
                <a:latin typeface="Microsoft Sans Serif, MS Sans Serif, sans-serif"/>
              </a:rPr>
              <a:t>ขั้นตอนที่ 2 </a:t>
            </a:r>
            <a:r>
              <a:rPr lang="th-TH" sz="2800" b="1" dirty="0"/>
              <a:t>  </a:t>
            </a:r>
            <a:r>
              <a:rPr lang="th-TH" sz="2800" b="1" dirty="0">
                <a:latin typeface="Microsoft Sans Serif, MS Sans Serif, sans-serif"/>
              </a:rPr>
              <a:t>ฝั่งเซิร์ฟเวอร์จะทำการค้นหาไฟล์เว็บ</a:t>
            </a:r>
            <a:r>
              <a:rPr lang="th-TH" sz="2800" b="1" dirty="0" err="1">
                <a:latin typeface="Microsoft Sans Serif, MS Sans Serif, sans-serif"/>
              </a:rPr>
              <a:t>เพจ</a:t>
            </a:r>
            <a:r>
              <a:rPr lang="th-TH" sz="2800" b="1" dirty="0">
                <a:latin typeface="Microsoft Sans Serif, MS Sans Serif, sans-serif"/>
              </a:rPr>
              <a:t>ตัวที่ถูกร้องขอ</a:t>
            </a:r>
          </a:p>
          <a:p>
            <a:r>
              <a:rPr lang="th-TH" sz="2800" b="1" dirty="0"/>
              <a:t> </a:t>
            </a:r>
            <a:r>
              <a:rPr lang="th-TH" sz="2800" b="1" dirty="0">
                <a:latin typeface="Microsoft Sans Serif, MS Sans Serif, sans-serif"/>
              </a:rPr>
              <a:t>ขั้นตอนที่ 3 </a:t>
            </a:r>
            <a:r>
              <a:rPr lang="th-TH" sz="2800" b="1" dirty="0"/>
              <a:t>  </a:t>
            </a:r>
            <a:r>
              <a:rPr lang="th-TH" sz="2800" b="1" dirty="0">
                <a:latin typeface="Microsoft Sans Serif, MS Sans Serif, sans-serif"/>
              </a:rPr>
              <a:t>เว็บเซิร์ฟเวอร์ส่งข้อมูลไปยังเครื่องผู้ใช้และแสดงผลบนบราวเซอร์</a:t>
            </a:r>
          </a:p>
          <a:p>
            <a:r>
              <a:rPr lang="th-TH" sz="2800" b="1" dirty="0">
                <a:latin typeface="Microsoft Sans Serif, MS Sans Serif, sans-serif"/>
              </a:rPr>
              <a:t>แท้จริงแล้วไฟล์เว็บ</a:t>
            </a:r>
            <a:r>
              <a:rPr lang="th-TH" sz="2800" b="1" dirty="0" err="1">
                <a:latin typeface="Microsoft Sans Serif, MS Sans Serif, sans-serif"/>
              </a:rPr>
              <a:t>เพจ</a:t>
            </a:r>
            <a:r>
              <a:rPr lang="th-TH" sz="2800" b="1" dirty="0">
                <a:latin typeface="Microsoft Sans Serif, MS Sans Serif, sans-serif"/>
              </a:rPr>
              <a:t> จะเป็นไฟล์โปรแกรมภาษา </a:t>
            </a:r>
            <a:r>
              <a:rPr lang="en-US" sz="2800" b="1" dirty="0">
                <a:latin typeface="Microsoft Sans Serif, MS Sans Serif, sans-serif"/>
              </a:rPr>
              <a:t>HTML  </a:t>
            </a:r>
            <a:r>
              <a:rPr lang="th-TH" sz="2800" b="1" dirty="0">
                <a:latin typeface="Microsoft Sans Serif, MS Sans Serif, sans-serif"/>
              </a:rPr>
              <a:t>ที่เป็นตัวกำหนดให้</a:t>
            </a:r>
            <a:r>
              <a:rPr lang="th-TH" sz="2800" b="1" dirty="0" smtClean="0">
                <a:latin typeface="Microsoft Sans Serif, MS Sans Serif, sans-serif"/>
              </a:rPr>
              <a:t>บราวเซอร์แสดง</a:t>
            </a:r>
            <a:r>
              <a:rPr lang="th-TH" sz="2800" b="1" dirty="0">
                <a:latin typeface="Microsoft Sans Serif, MS Sans Serif, sans-serif"/>
              </a:rPr>
              <a:t>ข้อความ  และดึงข้อมูลของภาพ เสียง  วิดีโอออกมาแสดง   ให้อยู่ในรูปแบบและ</a:t>
            </a:r>
            <a:r>
              <a:rPr lang="th-TH" sz="2800" b="1" dirty="0" smtClean="0">
                <a:latin typeface="Microsoft Sans Serif, MS Sans Serif, sans-serif"/>
              </a:rPr>
              <a:t>ตำแหน่งตามที่</a:t>
            </a:r>
            <a:r>
              <a:rPr lang="th-TH" sz="2800" b="1" dirty="0">
                <a:latin typeface="Microsoft Sans Serif, MS Sans Serif, sans-serif"/>
              </a:rPr>
              <a:t>โปรแกรมกำหนด    ซึ่งในรายวิชานี้ เราจะเรียนวิธีการสร้างเว็บ</a:t>
            </a:r>
            <a:r>
              <a:rPr lang="th-TH" sz="2800" b="1" dirty="0" err="1">
                <a:latin typeface="Microsoft Sans Serif, MS Sans Serif, sans-serif"/>
              </a:rPr>
              <a:t>เพจ</a:t>
            </a:r>
            <a:r>
              <a:rPr lang="th-TH" sz="2800" b="1" dirty="0">
                <a:latin typeface="Microsoft Sans Serif, MS Sans Serif, sans-serif"/>
              </a:rPr>
              <a:t>ด้วยภาษา </a:t>
            </a:r>
            <a:r>
              <a:rPr lang="en-US" sz="2800" b="1" dirty="0">
                <a:latin typeface="Microsoft Sans Serif, MS Sans Serif, sans-serif"/>
              </a:rPr>
              <a:t>HTML   </a:t>
            </a:r>
            <a:r>
              <a:rPr lang="th-TH" sz="2800" b="1" dirty="0">
                <a:latin typeface="Microsoft Sans Serif, MS Sans Serif, sans-serif"/>
              </a:rPr>
              <a:t>โดยใช้ </a:t>
            </a:r>
            <a:r>
              <a:rPr lang="en-US" sz="2800" b="1" dirty="0">
                <a:latin typeface="Microsoft Sans Serif, MS Sans Serif, sans-serif"/>
              </a:rPr>
              <a:t>Text Editor   </a:t>
            </a:r>
            <a:r>
              <a:rPr lang="th-TH" sz="2800" b="1" dirty="0">
                <a:latin typeface="Microsoft Sans Serif, MS Sans Serif, sans-serif"/>
              </a:rPr>
              <a:t>ที่มีมาพร้อมกับ </a:t>
            </a:r>
            <a:r>
              <a:rPr lang="en-US" sz="2800" b="1" dirty="0">
                <a:latin typeface="Microsoft Sans Serif, MS Sans Serif, sans-serif"/>
              </a:rPr>
              <a:t>Windows </a:t>
            </a:r>
            <a:r>
              <a:rPr lang="en-US" sz="2800" b="1" dirty="0"/>
              <a:t> </a:t>
            </a:r>
            <a:r>
              <a:rPr lang="th-TH" sz="2800" b="1" dirty="0" smtClean="0"/>
              <a:t>เช่น </a:t>
            </a:r>
            <a:r>
              <a:rPr lang="th-TH" sz="2800" dirty="0" smtClean="0"/>
              <a:t>โปรแกรม </a:t>
            </a:r>
            <a:r>
              <a:rPr lang="en-US" sz="2800" dirty="0"/>
              <a:t>Notepad  </a:t>
            </a:r>
            <a:r>
              <a:rPr lang="th-TH" sz="2800" dirty="0"/>
              <a:t>และโปรแกรม </a:t>
            </a:r>
            <a:r>
              <a:rPr lang="en-US" sz="2800" dirty="0"/>
              <a:t>WordPad  </a:t>
            </a:r>
            <a:r>
              <a:rPr lang="th-TH" sz="2800" dirty="0" smtClean="0"/>
              <a:t>ที่มาหรือ </a:t>
            </a:r>
            <a:r>
              <a:rPr lang="th-TH" sz="2800" dirty="0"/>
              <a:t>โปรแกรม </a:t>
            </a:r>
            <a:r>
              <a:rPr lang="en-US" sz="2800" dirty="0" err="1"/>
              <a:t>EditPlus</a:t>
            </a:r>
            <a:r>
              <a:rPr lang="en-US" sz="2800" dirty="0"/>
              <a:t>  </a:t>
            </a:r>
            <a:r>
              <a:rPr lang="th-TH" sz="2800" dirty="0"/>
              <a:t>ก็ได้</a:t>
            </a:r>
            <a:endParaRPr lang="en-US" sz="2800" dirty="0"/>
          </a:p>
          <a:p>
            <a:endParaRPr lang="en-US" sz="2800" b="1" dirty="0"/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52841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30810" y="333027"/>
            <a:ext cx="2304857" cy="710045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th-TH" b="1" dirty="0">
                <a:solidFill>
                  <a:srgbClr val="0000CC"/>
                </a:solidFill>
              </a:rPr>
              <a:t>คำศัพท์ที่ควรรู้</a:t>
            </a:r>
            <a:endParaRPr lang="en-US" b="1" dirty="0">
              <a:solidFill>
                <a:srgbClr val="0000CC"/>
              </a:solidFill>
            </a:endParaRPr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6079876"/>
              </p:ext>
            </p:extLst>
          </p:nvPr>
        </p:nvGraphicFramePr>
        <p:xfrm>
          <a:off x="742537" y="3059776"/>
          <a:ext cx="9536575" cy="4389120"/>
        </p:xfrm>
        <a:graphic>
          <a:graphicData uri="http://schemas.openxmlformats.org/drawingml/2006/table">
            <a:tbl>
              <a:tblPr/>
              <a:tblGrid>
                <a:gridCol w="9536575"/>
              </a:tblGrid>
              <a:tr h="400182">
                <a:tc>
                  <a:txBody>
                    <a:bodyPr/>
                    <a:lstStyle/>
                    <a:p>
                      <a:pPr algn="l"/>
                      <a:r>
                        <a:rPr lang="th-TH" sz="3600" b="1" dirty="0"/>
                        <a:t>  </a:t>
                      </a:r>
                      <a:r>
                        <a:rPr lang="th-TH" sz="3600" b="1" dirty="0">
                          <a:latin typeface="Microsoft Sans Serif, MS Sans Serif, sans-serif"/>
                        </a:rPr>
                        <a:t>ไคลเอนต์-</a:t>
                      </a:r>
                      <a:r>
                        <a:rPr lang="th-TH" sz="3600" b="1" dirty="0" err="1">
                          <a:latin typeface="Microsoft Sans Serif, MS Sans Serif, sans-serif"/>
                        </a:rPr>
                        <a:t>เชิฟเวอร์</a:t>
                      </a:r>
                      <a:r>
                        <a:rPr lang="th-TH" sz="3600" b="1" dirty="0">
                          <a:latin typeface="Microsoft Sans Serif, MS Sans Serif, sans-serif"/>
                        </a:rPr>
                        <a:t>(</a:t>
                      </a:r>
                      <a:r>
                        <a:rPr lang="en-US" sz="3600" b="1" dirty="0">
                          <a:latin typeface="Microsoft Sans Serif, MS Sans Serif, sans-serif"/>
                        </a:rPr>
                        <a:t>Client-Server)</a:t>
                      </a:r>
                      <a:endParaRPr lang="en-US" sz="3600" b="1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77493">
                <a:tc>
                  <a:txBody>
                    <a:bodyPr/>
                    <a:lstStyle/>
                    <a:p>
                      <a:pPr algn="l"/>
                      <a:r>
                        <a:rPr lang="th-TH" sz="3600" b="1" dirty="0" smtClean="0"/>
                        <a:t>   </a:t>
                      </a:r>
                      <a:r>
                        <a:rPr lang="th-TH" sz="3600" b="1" dirty="0" smtClean="0">
                          <a:latin typeface="Microsoft Sans Serif, MS Sans Serif, sans-serif"/>
                        </a:rPr>
                        <a:t>  ในการติดต่อสื่อสารบนเครือข่ายอินเทอร์เน็ตที่คอมพิวเตอร์ทั่วโลกเชื่อมโยงถึงกันนั้น จะมีการติดต่อสื่อสารอยู่ 2 แบบ คือ   </a:t>
                      </a:r>
                      <a:br>
                        <a:rPr lang="th-TH" sz="3600" b="1" dirty="0" smtClean="0">
                          <a:latin typeface="Microsoft Sans Serif, MS Sans Serif, sans-serif"/>
                        </a:rPr>
                      </a:br>
                      <a:r>
                        <a:rPr lang="th-TH" sz="3600" b="1" dirty="0" smtClean="0">
                          <a:latin typeface="Microsoft Sans Serif, MS Sans Serif, sans-serif"/>
                        </a:rPr>
                        <a:t>แบบส่งข้อมูลและรับข้อมูล โดยเครื่องคอมพิวเตอร์ที่ทำการส่งข้อมูล เราจะเรียกว่า เครื่องให้บริการ (</a:t>
                      </a:r>
                      <a:r>
                        <a:rPr lang="en-US" sz="3600" b="1" dirty="0" smtClean="0">
                          <a:latin typeface="Microsoft Sans Serif, MS Sans Serif, sans-serif"/>
                        </a:rPr>
                        <a:t>Server)    </a:t>
                      </a:r>
                      <a:r>
                        <a:rPr lang="th-TH" sz="3600" b="1" dirty="0" smtClean="0">
                          <a:latin typeface="Microsoft Sans Serif, MS Sans Serif, sans-serif"/>
                        </a:rPr>
                        <a:t>และ</a:t>
                      </a:r>
                    </a:p>
                    <a:p>
                      <a:pPr algn="l"/>
                      <a:r>
                        <a:rPr lang="th-TH" sz="3600" b="1" dirty="0" smtClean="0">
                          <a:latin typeface="Microsoft Sans Serif, MS Sans Serif, sans-serif"/>
                        </a:rPr>
                        <a:t>เครื่องคอมพิวเตอร์ที่รับข้อมูล เราจะเรียกว่า เครื่องรับบริการ (</a:t>
                      </a:r>
                      <a:r>
                        <a:rPr lang="en-US" sz="3600" b="1" dirty="0" smtClean="0">
                          <a:latin typeface="Microsoft Sans Serif, MS Sans Serif, sans-serif"/>
                        </a:rPr>
                        <a:t>Client)</a:t>
                      </a:r>
                      <a:endParaRPr lang="en-US" sz="3600" b="1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55499">
                <a:tc>
                  <a:txBody>
                    <a:bodyPr/>
                    <a:lstStyle/>
                    <a:p>
                      <a:pPr algn="l"/>
                      <a:endParaRPr lang="en-US" sz="3600" b="1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55499">
                <a:tc>
                  <a:txBody>
                    <a:bodyPr/>
                    <a:lstStyle/>
                    <a:p>
                      <a:pPr algn="l"/>
                      <a:endParaRPr lang="en-US" sz="3600" b="1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2289" name="Picture 1" descr="http://www.nwvoc.ac.th/webkrueid/picture/1-3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083" y="333027"/>
            <a:ext cx="5357889" cy="248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96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77334" y="142875"/>
            <a:ext cx="8596668" cy="2654300"/>
          </a:xfrm>
        </p:spPr>
        <p:txBody>
          <a:bodyPr>
            <a:normAutofit fontScale="90000"/>
          </a:bodyPr>
          <a:lstStyle/>
          <a:p>
            <a:r>
              <a:rPr lang="th-TH" b="1" dirty="0">
                <a:solidFill>
                  <a:srgbClr val="002060"/>
                </a:solidFill>
                <a:latin typeface="Microsoft Sans Serif, MS Sans Serif, sans-serif"/>
              </a:rPr>
              <a:t>เว็บ</a:t>
            </a:r>
            <a:r>
              <a:rPr lang="th-TH" b="1" dirty="0" err="1">
                <a:solidFill>
                  <a:srgbClr val="002060"/>
                </a:solidFill>
                <a:latin typeface="Microsoft Sans Serif, MS Sans Serif, sans-serif"/>
              </a:rPr>
              <a:t>เพจ</a:t>
            </a:r>
            <a:r>
              <a:rPr lang="th-TH" b="1" dirty="0">
                <a:solidFill>
                  <a:srgbClr val="002060"/>
                </a:solidFill>
                <a:latin typeface="Microsoft Sans Serif, MS Sans Serif, sans-serif"/>
              </a:rPr>
              <a:t> เป็นเอกสารที่ใช้ในการเผยแพร่ข้อมูลข่าวสาร ซึ่งประกอบไปด้วยข้อความ ภาพ เสียง และภาพยนตร์  ผ่านทาง</a:t>
            </a:r>
            <a:r>
              <a:rPr lang="th-TH" sz="4000" b="1" dirty="0">
                <a:solidFill>
                  <a:srgbClr val="002060"/>
                </a:solidFill>
                <a:latin typeface="Microsoft Sans Serif, MS Sans Serif, sans-serif"/>
              </a:rPr>
              <a:t>เครือข่าย</a:t>
            </a:r>
            <a:r>
              <a:rPr lang="th-TH" b="1" dirty="0">
                <a:solidFill>
                  <a:srgbClr val="002060"/>
                </a:solidFill>
                <a:latin typeface="Microsoft Sans Serif, MS Sans Serif, sans-serif"/>
              </a:rPr>
              <a:t>อินเตอร์เน็ต เราสามารถเขียนด้วยภาษา </a:t>
            </a:r>
            <a:r>
              <a:rPr lang="en-US" sz="2700" b="1" dirty="0">
                <a:solidFill>
                  <a:srgbClr val="002060"/>
                </a:solidFill>
                <a:latin typeface="Microsoft Sans Serif, MS Sans Serif, sans-serif"/>
              </a:rPr>
              <a:t>HTML</a:t>
            </a:r>
            <a:r>
              <a:rPr lang="en-US" b="1" dirty="0">
                <a:solidFill>
                  <a:srgbClr val="002060"/>
                </a:solidFill>
                <a:latin typeface="Microsoft Sans Serif, MS Sans Serif, sans-serif"/>
              </a:rPr>
              <a:t> </a:t>
            </a:r>
            <a:r>
              <a:rPr lang="th-TH" b="1" dirty="0">
                <a:solidFill>
                  <a:srgbClr val="002060"/>
                </a:solidFill>
                <a:latin typeface="Microsoft Sans Serif, MS Sans Serif, sans-serif"/>
              </a:rPr>
              <a:t>ซึ่งสามารถเขียนใน </a:t>
            </a:r>
            <a:r>
              <a:rPr lang="en-US" sz="2700" b="1" dirty="0">
                <a:solidFill>
                  <a:srgbClr val="002060"/>
                </a:solidFill>
                <a:latin typeface="Microsoft Sans Serif, MS Sans Serif, sans-serif"/>
              </a:rPr>
              <a:t>Text Editor </a:t>
            </a:r>
            <a:r>
              <a:rPr lang="th-TH" b="1" dirty="0">
                <a:solidFill>
                  <a:srgbClr val="002060"/>
                </a:solidFill>
                <a:latin typeface="Microsoft Sans Serif, MS Sans Serif, sans-serif"/>
              </a:rPr>
              <a:t>ทั่วไป  อย่าง </a:t>
            </a:r>
            <a:r>
              <a:rPr lang="en-US" sz="2700" b="1" dirty="0" err="1">
                <a:solidFill>
                  <a:srgbClr val="002060"/>
                </a:solidFill>
                <a:latin typeface="Microsoft Sans Serif, MS Sans Serif, sans-serif"/>
              </a:rPr>
              <a:t>Notpad</a:t>
            </a:r>
            <a:r>
              <a:rPr lang="en-US" sz="2700" b="1" dirty="0">
                <a:solidFill>
                  <a:srgbClr val="002060"/>
                </a:solidFill>
                <a:latin typeface="Microsoft Sans Serif, MS Sans Serif, sans-serif"/>
              </a:rPr>
              <a:t> </a:t>
            </a:r>
            <a:r>
              <a:rPr lang="en-US" b="1" dirty="0">
                <a:solidFill>
                  <a:srgbClr val="002060"/>
                </a:solidFill>
                <a:latin typeface="Microsoft Sans Serif, MS Sans Serif, sans-serif"/>
              </a:rPr>
              <a:t> </a:t>
            </a:r>
            <a:r>
              <a:rPr lang="th-TH" b="1" dirty="0">
                <a:solidFill>
                  <a:srgbClr val="002060"/>
                </a:solidFill>
                <a:latin typeface="Microsoft Sans Serif, MS Sans Serif, sans-serif"/>
              </a:rPr>
              <a:t>ที่มาพร้อมกับ </a:t>
            </a:r>
            <a:r>
              <a:rPr lang="en-US" b="1" dirty="0">
                <a:solidFill>
                  <a:srgbClr val="002060"/>
                </a:solidFill>
                <a:latin typeface="Microsoft Sans Serif, MS Sans Serif, sans-serif"/>
              </a:rPr>
              <a:t>Windows </a:t>
            </a:r>
            <a:r>
              <a:rPr lang="th-TH" b="1" dirty="0">
                <a:solidFill>
                  <a:srgbClr val="002060"/>
                </a:solidFill>
                <a:latin typeface="Microsoft Sans Serif, MS Sans Serif, sans-serif"/>
              </a:rPr>
              <a:t>ได้ โดยมีขั้นตอนในการสร้าง</a:t>
            </a:r>
            <a:r>
              <a:rPr lang="th-TH" b="1" dirty="0" smtClean="0">
                <a:solidFill>
                  <a:srgbClr val="002060"/>
                </a:solidFill>
                <a:latin typeface="Microsoft Sans Serif, MS Sans Serif, sans-serif"/>
              </a:rPr>
              <a:t>เว็บไซต์  </a:t>
            </a:r>
            <a:r>
              <a:rPr lang="th-TH" b="1" dirty="0">
                <a:solidFill>
                  <a:srgbClr val="002060"/>
                </a:solidFill>
                <a:latin typeface="Microsoft Sans Serif, MS Sans Serif, sans-serif"/>
              </a:rPr>
              <a:t>6 ขั้นตอน คือ</a:t>
            </a:r>
            <a:r>
              <a:rPr lang="th-TH" b="1" dirty="0">
                <a:solidFill>
                  <a:srgbClr val="002060"/>
                </a:solidFill>
              </a:rPr>
              <a:t/>
            </a:r>
            <a:br>
              <a:rPr lang="th-TH" b="1" dirty="0">
                <a:solidFill>
                  <a:srgbClr val="002060"/>
                </a:solidFill>
              </a:rPr>
            </a:b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23553" name="Picture 1" descr="http://www.nwvoc.ac.th/webkrueid/picture/Notepa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28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ตัวแทนเนื้อหา 4"/>
          <p:cNvSpPr>
            <a:spLocks noGrp="1"/>
          </p:cNvSpPr>
          <p:nvPr>
            <p:ph idx="1"/>
          </p:nvPr>
        </p:nvSpPr>
        <p:spPr>
          <a:xfrm>
            <a:off x="677334" y="2797175"/>
            <a:ext cx="8596668" cy="3756025"/>
          </a:xfrm>
        </p:spPr>
        <p:txBody>
          <a:bodyPr>
            <a:noAutofit/>
          </a:bodyPr>
          <a:lstStyle/>
          <a:p>
            <a:pPr fontAlgn="ctr"/>
            <a:r>
              <a:rPr lang="th-TH" sz="3200" b="1" dirty="0">
                <a:cs typeface="+mj-cs"/>
              </a:rPr>
              <a:t>         1. การกำหนดโครงร่างเว็บไซต์</a:t>
            </a:r>
            <a:endParaRPr lang="en-US" sz="3200" b="1" dirty="0">
              <a:cs typeface="+mj-cs"/>
            </a:endParaRPr>
          </a:p>
          <a:p>
            <a:pPr fontAlgn="ctr"/>
            <a:r>
              <a:rPr lang="th-TH" sz="3200" b="1" dirty="0">
                <a:cs typeface="+mj-cs"/>
              </a:rPr>
              <a:t>         2. การกำหนดการเชื่อมโยงระหว่างเว็บ</a:t>
            </a:r>
            <a:r>
              <a:rPr lang="th-TH" sz="3200" b="1" dirty="0" err="1">
                <a:cs typeface="+mj-cs"/>
              </a:rPr>
              <a:t>เพจ</a:t>
            </a:r>
            <a:endParaRPr lang="en-US" sz="3200" b="1" dirty="0">
              <a:cs typeface="+mj-cs"/>
            </a:endParaRPr>
          </a:p>
          <a:p>
            <a:pPr fontAlgn="ctr"/>
            <a:r>
              <a:rPr lang="th-TH" sz="3200" b="1" dirty="0">
                <a:cs typeface="+mj-cs"/>
              </a:rPr>
              <a:t>         3. การออกแบบเว็บ</a:t>
            </a:r>
            <a:r>
              <a:rPr lang="th-TH" sz="3200" b="1" dirty="0" err="1">
                <a:cs typeface="+mj-cs"/>
              </a:rPr>
              <a:t>เพจ</a:t>
            </a:r>
            <a:r>
              <a:rPr lang="th-TH" sz="3200" b="1" dirty="0">
                <a:cs typeface="+mj-cs"/>
              </a:rPr>
              <a:t>แต่ละหน้า</a:t>
            </a:r>
            <a:endParaRPr lang="en-US" sz="3200" b="1" dirty="0">
              <a:cs typeface="+mj-cs"/>
            </a:endParaRPr>
          </a:p>
          <a:p>
            <a:pPr fontAlgn="ctr"/>
            <a:r>
              <a:rPr lang="th-TH" sz="3200" b="1" dirty="0">
                <a:cs typeface="+mj-cs"/>
              </a:rPr>
              <a:t>         4. การสร้างเว็บ</a:t>
            </a:r>
            <a:r>
              <a:rPr lang="th-TH" sz="3200" b="1" dirty="0" err="1">
                <a:cs typeface="+mj-cs"/>
              </a:rPr>
              <a:t>เพจ</a:t>
            </a:r>
            <a:r>
              <a:rPr lang="th-TH" sz="3200" b="1" dirty="0">
                <a:cs typeface="+mj-cs"/>
              </a:rPr>
              <a:t>แต่ละหน้า</a:t>
            </a:r>
            <a:endParaRPr lang="en-US" sz="3200" b="1" dirty="0">
              <a:cs typeface="+mj-cs"/>
            </a:endParaRPr>
          </a:p>
          <a:p>
            <a:pPr fontAlgn="ctr"/>
            <a:r>
              <a:rPr lang="th-TH" sz="3200" b="1" dirty="0">
                <a:cs typeface="+mj-cs"/>
              </a:rPr>
              <a:t>         5. การลงทะเบียนขอพื้นที่เว็บไซต์ และ</a:t>
            </a:r>
            <a:endParaRPr lang="en-US" sz="3200" b="1" dirty="0">
              <a:cs typeface="+mj-cs"/>
            </a:endParaRPr>
          </a:p>
          <a:p>
            <a:pPr fontAlgn="ctr"/>
            <a:r>
              <a:rPr lang="th-TH" sz="3200" b="1" dirty="0">
                <a:cs typeface="+mj-cs"/>
              </a:rPr>
              <a:t>         6. การอัพโหลดเว็บไซต์</a:t>
            </a:r>
            <a:endParaRPr lang="en-US" sz="3200" b="1" dirty="0">
              <a:cs typeface="+mj-cs"/>
            </a:endParaRPr>
          </a:p>
          <a:p>
            <a:endParaRPr lang="en-US" sz="32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0372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9700" y="609600"/>
            <a:ext cx="9134302" cy="5168900"/>
          </a:xfrm>
        </p:spPr>
        <p:txBody>
          <a:bodyPr>
            <a:normAutofit fontScale="90000"/>
          </a:bodyPr>
          <a:lstStyle/>
          <a:p>
            <a:pPr fontAlgn="ctr"/>
            <a:r>
              <a:rPr lang="th-TH" b="1" dirty="0">
                <a:solidFill>
                  <a:srgbClr val="002060"/>
                </a:solidFill>
              </a:rPr>
              <a:t>โปรแกรมที่ใช้สร้างเว็บ</a:t>
            </a:r>
            <a:r>
              <a:rPr lang="th-TH" b="1" dirty="0" err="1">
                <a:solidFill>
                  <a:srgbClr val="002060"/>
                </a:solidFill>
              </a:rPr>
              <a:t>เพจ</a:t>
            </a:r>
            <a:r>
              <a:rPr lang="th-TH" b="1" dirty="0">
                <a:solidFill>
                  <a:srgbClr val="002060"/>
                </a:solidFill>
              </a:rPr>
              <a:t>และจัดองค์ประกอบบนหน้าเว็บ</a:t>
            </a:r>
            <a:r>
              <a:rPr lang="en-US" dirty="0">
                <a:solidFill>
                  <a:srgbClr val="002060"/>
                </a:solidFill>
              </a:rPr>
              <a:t/>
            </a:r>
            <a:br>
              <a:rPr lang="en-US" dirty="0">
                <a:solidFill>
                  <a:srgbClr val="002060"/>
                </a:solidFill>
              </a:rPr>
            </a:br>
            <a:r>
              <a:rPr lang="th-TH" dirty="0">
                <a:solidFill>
                  <a:srgbClr val="002060"/>
                </a:solidFill>
              </a:rPr>
              <a:t>   ในปัจจุบันมีโปรแกรมสำเร็จรูปที่ช่วยสร้างงานเว็บไซต์ได้อย่างง่ายๆ โดยแค่ นำภาพ และข้อความที่ต้องการมาวางบนหน้าเว็บ</a:t>
            </a:r>
            <a:r>
              <a:rPr lang="th-TH" dirty="0" err="1" smtClean="0">
                <a:solidFill>
                  <a:srgbClr val="002060"/>
                </a:solidFill>
              </a:rPr>
              <a:t>เพจ</a:t>
            </a:r>
            <a:r>
              <a:rPr lang="th-TH" dirty="0" smtClean="0">
                <a:solidFill>
                  <a:srgbClr val="002060"/>
                </a:solidFill>
              </a:rPr>
              <a:t>  ได้</a:t>
            </a:r>
            <a:r>
              <a:rPr lang="th-TH" dirty="0">
                <a:solidFill>
                  <a:srgbClr val="002060"/>
                </a:solidFill>
              </a:rPr>
              <a:t>เลย แถมยังมีเครื่องมือ ที่จะช่วยจัดวางหน้าเว็บได้อย่างสวยงาม และลูกเล่นในการใส่เสียง หรือภาพเคลื่อนไหวได้</a:t>
            </a:r>
            <a:r>
              <a:rPr lang="th-TH" dirty="0" smtClean="0">
                <a:solidFill>
                  <a:srgbClr val="002060"/>
                </a:solidFill>
              </a:rPr>
              <a:t>ด้วยโดย</a:t>
            </a:r>
            <a:r>
              <a:rPr lang="th-TH" dirty="0">
                <a:solidFill>
                  <a:srgbClr val="002060"/>
                </a:solidFill>
              </a:rPr>
              <a:t>โปรแกรมที่ใช้ในการสร้างเว็บไซต์นี้ ได้แก่ </a:t>
            </a:r>
            <a:r>
              <a:rPr lang="en-US" dirty="0">
                <a:solidFill>
                  <a:srgbClr val="002060"/>
                </a:solidFill>
              </a:rPr>
              <a:t>Macromedia </a:t>
            </a:r>
            <a:r>
              <a:rPr lang="en-US" dirty="0" smtClean="0">
                <a:solidFill>
                  <a:srgbClr val="002060"/>
                </a:solidFill>
              </a:rPr>
              <a:t>Dreamweaver,</a:t>
            </a:r>
            <a:r>
              <a:rPr lang="en-US" dirty="0">
                <a:solidFill>
                  <a:srgbClr val="002060"/>
                </a:solidFill>
              </a:rPr>
              <a:t> </a:t>
            </a:r>
            <a:r>
              <a:rPr lang="en-US" dirty="0" smtClean="0">
                <a:solidFill>
                  <a:srgbClr val="002060"/>
                </a:solidFill>
              </a:rPr>
              <a:t>Microsoft FrontPage</a:t>
            </a:r>
            <a:r>
              <a:rPr lang="en-US" dirty="0">
                <a:solidFill>
                  <a:srgbClr val="002060"/>
                </a:solidFill>
              </a:rPr>
              <a:t>  </a:t>
            </a:r>
            <a:r>
              <a:rPr lang="th-TH" dirty="0">
                <a:solidFill>
                  <a:srgbClr val="002060"/>
                </a:solidFill>
              </a:rPr>
              <a:t>และ </a:t>
            </a:r>
            <a:r>
              <a:rPr lang="en-US" dirty="0" err="1">
                <a:solidFill>
                  <a:srgbClr val="002060"/>
                </a:solidFill>
              </a:rPr>
              <a:t>NetObjects</a:t>
            </a:r>
            <a:r>
              <a:rPr lang="en-US" dirty="0">
                <a:solidFill>
                  <a:srgbClr val="002060"/>
                </a:solidFill>
              </a:rPr>
              <a:t> Fusion  </a:t>
            </a:r>
            <a:r>
              <a:rPr lang="th-TH" dirty="0">
                <a:solidFill>
                  <a:srgbClr val="002060"/>
                </a:solidFill>
              </a:rPr>
              <a:t>เป็นต้น</a:t>
            </a:r>
            <a:r>
              <a:rPr lang="en-US" dirty="0">
                <a:solidFill>
                  <a:srgbClr val="002060"/>
                </a:solidFill>
              </a:rPr>
              <a:t/>
            </a:r>
            <a:br>
              <a:rPr lang="en-US" dirty="0">
                <a:solidFill>
                  <a:srgbClr val="002060"/>
                </a:solidFill>
              </a:rPr>
            </a:br>
            <a:r>
              <a:rPr lang="th-TH" dirty="0">
                <a:solidFill>
                  <a:srgbClr val="002060"/>
                </a:solidFill>
              </a:rPr>
              <a:t>ซึ่ง โปรแกรมเหล่านี้จะเป็นโปรแกรมประเภท </a:t>
            </a:r>
            <a:r>
              <a:rPr lang="en-US" dirty="0">
                <a:solidFill>
                  <a:srgbClr val="002060"/>
                </a:solidFill>
              </a:rPr>
              <a:t>What You See Is What You </a:t>
            </a:r>
            <a:r>
              <a:rPr lang="en-US" dirty="0" smtClean="0">
                <a:solidFill>
                  <a:srgbClr val="002060"/>
                </a:solidFill>
              </a:rPr>
              <a:t>Get  (WYSIWYG</a:t>
            </a:r>
            <a:r>
              <a:rPr lang="en-US" dirty="0">
                <a:solidFill>
                  <a:srgbClr val="002060"/>
                </a:solidFill>
              </a:rPr>
              <a:t>) </a:t>
            </a:r>
            <a:r>
              <a:rPr lang="th-TH" dirty="0">
                <a:solidFill>
                  <a:srgbClr val="002060"/>
                </a:solidFill>
              </a:rPr>
              <a:t>คือ </a:t>
            </a:r>
            <a:r>
              <a:rPr lang="th-TH" dirty="0" err="1">
                <a:solidFill>
                  <a:srgbClr val="002060"/>
                </a:solidFill>
              </a:rPr>
              <a:t>เราจััด</a:t>
            </a:r>
            <a:r>
              <a:rPr lang="th-TH" dirty="0">
                <a:solidFill>
                  <a:srgbClr val="002060"/>
                </a:solidFill>
              </a:rPr>
              <a:t>วางภาพ หรือข้อความแบบไหน โปรแกรมจะทำการเขียน</a:t>
            </a:r>
            <a:r>
              <a:rPr lang="th-TH" dirty="0" err="1">
                <a:solidFill>
                  <a:srgbClr val="002060"/>
                </a:solidFill>
              </a:rPr>
              <a:t>โค้ต</a:t>
            </a:r>
            <a:r>
              <a:rPr lang="th-TH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HTML </a:t>
            </a:r>
            <a:r>
              <a:rPr lang="th-TH" dirty="0">
                <a:solidFill>
                  <a:srgbClr val="002060"/>
                </a:solidFill>
              </a:rPr>
              <a:t>ให้อัตโนมัติ</a:t>
            </a:r>
            <a:r>
              <a:rPr lang="en-US" dirty="0">
                <a:solidFill>
                  <a:srgbClr val="002060"/>
                </a:solidFill>
              </a:rPr>
              <a:t/>
            </a:r>
            <a:br>
              <a:rPr lang="en-US" dirty="0">
                <a:solidFill>
                  <a:srgbClr val="002060"/>
                </a:solidFill>
              </a:rPr>
            </a:b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35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53534" y="393700"/>
            <a:ext cx="6167966" cy="952500"/>
          </a:xfrm>
        </p:spPr>
        <p:txBody>
          <a:bodyPr>
            <a:noAutofit/>
          </a:bodyPr>
          <a:lstStyle/>
          <a:p>
            <a:r>
              <a:rPr lang="th-TH" sz="4800" b="1" dirty="0" smtClean="0"/>
              <a:t>การกำหนดขนาดของเว็บ</a:t>
            </a:r>
            <a:r>
              <a:rPr lang="th-TH" sz="4800" b="1" dirty="0" err="1" smtClean="0"/>
              <a:t>เพจ</a:t>
            </a:r>
            <a:endParaRPr lang="en-US" sz="48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42900" y="1346200"/>
            <a:ext cx="8766002" cy="4711699"/>
          </a:xfrm>
        </p:spPr>
        <p:txBody>
          <a:bodyPr>
            <a:noAutofit/>
          </a:bodyPr>
          <a:lstStyle/>
          <a:p>
            <a:r>
              <a:rPr lang="th-TH" sz="4400" dirty="0">
                <a:latin typeface="30106_Bluemoon_SemesterOpen" panose="02000506000000020003" pitchFamily="2" charset="0"/>
                <a:cs typeface="30106_Bluemoon_SemesterOpen" panose="02000506000000020003" pitchFamily="2" charset="0"/>
              </a:rPr>
              <a:t>จะเห็นว่าขนาดของจอคอมพิวเตอร์ในปัจจุบันมีหลายขนาด เช่น 14", 15" และ 17" เป็นต้น ซึ่งขนาดที่แตกต่างกันนี้ </a:t>
            </a:r>
            <a:r>
              <a:rPr lang="th-TH" sz="4400" dirty="0" smtClean="0">
                <a:latin typeface="30106_Bluemoon_SemesterOpen" panose="02000506000000020003" pitchFamily="2" charset="0"/>
                <a:cs typeface="30106_Bluemoon_SemesterOpen" panose="02000506000000020003" pitchFamily="2" charset="0"/>
              </a:rPr>
              <a:t>ทำให้การ</a:t>
            </a:r>
            <a:r>
              <a:rPr lang="th-TH" sz="4400" dirty="0">
                <a:latin typeface="30106_Bluemoon_SemesterOpen" panose="02000506000000020003" pitchFamily="2" charset="0"/>
                <a:cs typeface="30106_Bluemoon_SemesterOpen" panose="02000506000000020003" pitchFamily="2" charset="0"/>
              </a:rPr>
              <a:t>แสดงผลเว็บไซต์ แตกต่างกันด้วย เราจึงควรกำหนดขนาดเว็บไซต์ให้มีรูปแบบที่มาตรฐาน เพื่อทำให้การแสดงข้อมูลได้อย่างครบถ้วนชัดเจน โดยขนาดของเว็บไซต์ที่เห็นกันมากที่สุดในปัจจุบัน โดยทั่วไป มีอยู่  2 ขนาด  ได้แก่ </a:t>
            </a:r>
            <a:endParaRPr lang="en-US" sz="4400" dirty="0">
              <a:latin typeface="30106_Bluemoon_SemesterOpen" panose="02000506000000020003" pitchFamily="2" charset="0"/>
              <a:cs typeface="30106_Bluemoon_SemesterOpen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41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77334" y="394855"/>
            <a:ext cx="3198475" cy="613063"/>
          </a:xfrm>
          <a:solidFill>
            <a:srgbClr val="00B0F0"/>
          </a:solidFill>
          <a:ln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th-TH" b="1" dirty="0" smtClean="0">
                <a:solidFill>
                  <a:schemeClr val="accent5">
                    <a:lumMod val="75000"/>
                  </a:schemeClr>
                </a:solidFill>
              </a:rPr>
              <a:t>แบบฝึกหัดก่อนเรียนจ้า</a:t>
            </a:r>
            <a:endParaRPr lang="th-TH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94205" y="1235798"/>
            <a:ext cx="11033222" cy="5528684"/>
          </a:xfrm>
        </p:spPr>
        <p:txBody>
          <a:bodyPr>
            <a:normAutofit/>
          </a:bodyPr>
          <a:lstStyle/>
          <a:p>
            <a:r>
              <a:rPr lang="th-TH" sz="3600" b="1" dirty="0" smtClean="0"/>
              <a:t>บอกความหมายของ</a:t>
            </a:r>
            <a:r>
              <a:rPr lang="en-US" sz="3200" b="1" dirty="0" smtClean="0"/>
              <a:t>Internet </a:t>
            </a:r>
          </a:p>
          <a:p>
            <a:r>
              <a:rPr lang="th-TH" sz="3600" b="1" dirty="0" smtClean="0"/>
              <a:t>กำเนิดอินเทอร์เน็ตครั้งแรกที่ไหน............... เพื่อใช้งานด้านใด............ </a:t>
            </a:r>
          </a:p>
          <a:p>
            <a:r>
              <a:rPr lang="th-TH" sz="3600" b="1" dirty="0" smtClean="0"/>
              <a:t>ต้นกำเนิดอินเทอร์เน็ตเรียกว่าเครือข่าย..............................................</a:t>
            </a:r>
          </a:p>
          <a:p>
            <a:r>
              <a:rPr lang="th-TH" sz="3600" b="1" dirty="0" smtClean="0"/>
              <a:t>เกิดขึ้นที่ประเทศ..........................................................</a:t>
            </a:r>
          </a:p>
          <a:p>
            <a:r>
              <a:rPr lang="th-TH" sz="3600" b="1" dirty="0" smtClean="0"/>
              <a:t>อินเทอร์เน็ตในประเทศไทยเกิดขึ้นครั้งแรกที่ไหน........................                                เมื่อไหร่...........................ใช้ในงานด้านใด..................................................   </a:t>
            </a:r>
          </a:p>
          <a:p>
            <a:r>
              <a:rPr lang="th-TH" sz="3600" b="1" dirty="0" smtClean="0"/>
              <a:t>จงบอกความแตกต่างระหว่าง </a:t>
            </a:r>
            <a:r>
              <a:rPr lang="en-US" sz="3600" b="1" dirty="0" smtClean="0"/>
              <a:t>Server </a:t>
            </a:r>
            <a:r>
              <a:rPr lang="th-TH" sz="3600" b="1" dirty="0" smtClean="0"/>
              <a:t>และ </a:t>
            </a:r>
            <a:r>
              <a:rPr lang="en-US" sz="3600" b="1" dirty="0" smtClean="0"/>
              <a:t>Client </a:t>
            </a:r>
            <a:r>
              <a:rPr lang="th-TH" sz="3600" b="1" dirty="0" smtClean="0"/>
              <a:t>มาพอสังเขป.........</a:t>
            </a:r>
          </a:p>
          <a:p>
            <a:r>
              <a:rPr lang="th-TH" sz="3600" b="1" dirty="0" smtClean="0"/>
              <a:t>จงบอกการใช้ประโยชน์จากอินเทอร์เน็ตของนักเรียนเอง</a:t>
            </a:r>
            <a:endParaRPr lang="th-TH" sz="3600" b="1" dirty="0"/>
          </a:p>
        </p:txBody>
      </p:sp>
    </p:spTree>
    <p:extLst>
      <p:ext uri="{BB962C8B-B14F-4D97-AF65-F5344CB8AC3E}">
        <p14:creationId xmlns:p14="http://schemas.microsoft.com/office/powerpoint/2010/main" val="10482592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4000" b="1" dirty="0">
                <a:latin typeface="Microsoft Sans Serif, MS Sans Serif, sans-serif"/>
              </a:rPr>
              <a:t>1. ขนาดของเว็บไซต์แบบ 800 </a:t>
            </a:r>
            <a:r>
              <a:rPr lang="en-US" sz="40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x 600 pixels</a:t>
            </a:r>
            <a:r>
              <a:rPr lang="en-US" sz="4000" b="1" dirty="0">
                <a:latin typeface="Microsoft Sans Serif, MS Sans Serif, sans-serif"/>
              </a:rPr>
              <a:t> </a:t>
            </a:r>
            <a:r>
              <a:rPr lang="th-TH" sz="4000" b="1" dirty="0">
                <a:latin typeface="Microsoft Sans Serif, MS Sans Serif, sans-serif"/>
              </a:rPr>
              <a:t>ซึ่งเป็นขนาดมาตรฐานที่ใช้กับหน้าจอคอมพิวเตอร์ได้ทุก ๆ ขนาด</a:t>
            </a:r>
            <a:r>
              <a:rPr lang="th-TH" sz="4000" b="1" dirty="0"/>
              <a:t/>
            </a:r>
            <a:br>
              <a:rPr lang="th-TH" sz="4000" b="1" dirty="0"/>
            </a:br>
            <a:endParaRPr lang="en-US" sz="4000" b="1" dirty="0"/>
          </a:p>
        </p:txBody>
      </p:sp>
      <p:pic>
        <p:nvPicPr>
          <p:cNvPr id="18433" name="Picture 1" descr="http://www.nwvoc.ac.th/webkrueid/picture/1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456" y="2532185"/>
            <a:ext cx="3857625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ตัวแทนเนื้อหา 4"/>
          <p:cNvSpPr>
            <a:spLocks noGrp="1"/>
          </p:cNvSpPr>
          <p:nvPr>
            <p:ph idx="1"/>
          </p:nvPr>
        </p:nvSpPr>
        <p:spPr>
          <a:xfrm>
            <a:off x="677334" y="2160590"/>
            <a:ext cx="7793566" cy="331311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28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04800" y="203200"/>
            <a:ext cx="8969202" cy="2592850"/>
          </a:xfrm>
        </p:spPr>
        <p:txBody>
          <a:bodyPr>
            <a:noAutofit/>
          </a:bodyPr>
          <a:lstStyle/>
          <a:p>
            <a:r>
              <a:rPr lang="th-TH" sz="4000" dirty="0">
                <a:latin typeface="Microsoft Sans Serif, MS Sans Serif, sans-serif"/>
              </a:rPr>
              <a:t> 2. </a:t>
            </a:r>
            <a:r>
              <a:rPr lang="th-TH" sz="4000" b="1" dirty="0">
                <a:latin typeface="Microsoft Sans Serif, MS Sans Serif, sans-serif"/>
              </a:rPr>
              <a:t>ขนาดของเว็บไซต์แบบ 1024 </a:t>
            </a:r>
            <a:r>
              <a:rPr lang="en-US" sz="4000" b="1" dirty="0">
                <a:latin typeface="Microsoft Sans Serif, MS Sans Serif, sans-serif"/>
              </a:rPr>
              <a:t>x </a:t>
            </a:r>
            <a:r>
              <a:rPr lang="en-US" sz="3200" b="1" dirty="0">
                <a:latin typeface="Microsoft Sans Serif, MS Sans Serif, sans-serif"/>
              </a:rPr>
              <a:t>768 pixels</a:t>
            </a:r>
            <a:r>
              <a:rPr lang="en-US" sz="3200" dirty="0">
                <a:latin typeface="Microsoft Sans Serif, MS Sans Serif, sans-serif"/>
              </a:rPr>
              <a:t> </a:t>
            </a:r>
            <a:r>
              <a:rPr lang="th-TH" sz="4000" dirty="0">
                <a:latin typeface="Microsoft Sans Serif, MS Sans Serif, sans-serif"/>
              </a:rPr>
              <a:t>ซึ่งขนาดแบบนี้ กำลังได้รับความนิยมเพิ่มมากขึ้น เนื่องจาก ราคาจอคอมพิวเตอร์ในปัจจุบันมีราคาถูกลงมาก ดังนั้น ผู้ใช้คอมพิวเตอร์จึงหันมาใช้จอคอมพิวเตอร์ที่มีขนาดใหญ่ขึ้น</a:t>
            </a:r>
            <a:r>
              <a:rPr lang="th-TH" sz="4000" dirty="0"/>
              <a:t/>
            </a:r>
            <a:br>
              <a:rPr lang="th-TH" sz="4000" dirty="0"/>
            </a:br>
            <a:endParaRPr lang="en-US" sz="4000" dirty="0"/>
          </a:p>
        </p:txBody>
      </p:sp>
      <p:pic>
        <p:nvPicPr>
          <p:cNvPr id="19457" name="Picture 1" descr="http://www.nwvoc.ac.th/webkrueid/picture/1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588" y="3096552"/>
            <a:ext cx="3857625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ตัวแทนเนื้อหา 4"/>
          <p:cNvSpPr>
            <a:spLocks noGrp="1"/>
          </p:cNvSpPr>
          <p:nvPr>
            <p:ph idx="1"/>
          </p:nvPr>
        </p:nvSpPr>
        <p:spPr>
          <a:xfrm>
            <a:off x="677334" y="2796050"/>
            <a:ext cx="8596668" cy="3210855"/>
          </a:xfrm>
        </p:spPr>
        <p:txBody>
          <a:bodyPr/>
          <a:lstStyle/>
          <a:p>
            <a:endParaRPr lang="th-TH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05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77334" y="156307"/>
            <a:ext cx="8596668" cy="694593"/>
          </a:xfrm>
        </p:spPr>
        <p:txBody>
          <a:bodyPr>
            <a:noAutofit/>
          </a:bodyPr>
          <a:lstStyle/>
          <a:p>
            <a:r>
              <a:rPr lang="th-TH" sz="4400" b="1" dirty="0" smtClean="0"/>
              <a:t>การออกแบบโครงสร้างของเว็บไซต์</a:t>
            </a:r>
            <a:endParaRPr lang="en-US" sz="4400" b="1" dirty="0"/>
          </a:p>
        </p:txBody>
      </p:sp>
      <p:pic>
        <p:nvPicPr>
          <p:cNvPr id="20481" name="Picture 1" descr="คลิ๊กเพื่อเข้าสู่เว็บไซต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743" y="1477107"/>
            <a:ext cx="4133850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75734" y="3937000"/>
            <a:ext cx="8596668" cy="2298700"/>
          </a:xfrm>
        </p:spPr>
        <p:txBody>
          <a:bodyPr>
            <a:noAutofit/>
          </a:bodyPr>
          <a:lstStyle/>
          <a:p>
            <a:pPr fontAlgn="ctr"/>
            <a:r>
              <a:rPr lang="th-TH" sz="3200" b="1" dirty="0">
                <a:solidFill>
                  <a:srgbClr val="002060"/>
                </a:solidFill>
              </a:rPr>
              <a:t>1. การออกแบบหน้าเว็บไซต์ที่เน้นการนำเสนอเนื้อหามาก ๆ</a:t>
            </a:r>
            <a:endParaRPr lang="en-US" sz="3200" dirty="0">
              <a:solidFill>
                <a:srgbClr val="002060"/>
              </a:solidFill>
            </a:endParaRPr>
          </a:p>
          <a:p>
            <a:pPr fontAlgn="ctr"/>
            <a:r>
              <a:rPr lang="th-TH" sz="3200" dirty="0">
                <a:solidFill>
                  <a:srgbClr val="002060"/>
                </a:solidFill>
              </a:rPr>
              <a:t>เป็นการออกแบบเว็บไซต์ที่มีการนำเสนอเนื้อหามากกว่ารูปภาพ โดยจะใช้โครงสร้างของตารางเป็นหลัก เพื่อใส่ข้อความ แบบหน้าสารบัญ </a:t>
            </a:r>
            <a:r>
              <a:rPr lang="th-TH" sz="3200" dirty="0" err="1">
                <a:solidFill>
                  <a:srgbClr val="002060"/>
                </a:solidFill>
              </a:rPr>
              <a:t>เและ</a:t>
            </a:r>
            <a:r>
              <a:rPr lang="th-TH" sz="3200" dirty="0">
                <a:solidFill>
                  <a:srgbClr val="002060"/>
                </a:solidFill>
              </a:rPr>
              <a:t>รูปภาพที่เป็นชิ้นเล็ก ๆ ได้</a:t>
            </a:r>
            <a:endParaRPr lang="en-US" sz="3200" dirty="0">
              <a:solidFill>
                <a:srgbClr val="002060"/>
              </a:solidFill>
            </a:endParaRPr>
          </a:p>
          <a:p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92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69900" y="279400"/>
            <a:ext cx="8804102" cy="3263900"/>
          </a:xfrm>
        </p:spPr>
        <p:txBody>
          <a:bodyPr>
            <a:noAutofit/>
          </a:bodyPr>
          <a:lstStyle/>
          <a:p>
            <a:pPr fontAlgn="ctr"/>
            <a:r>
              <a:rPr lang="th-TH" b="1" dirty="0">
                <a:solidFill>
                  <a:srgbClr val="002060"/>
                </a:solidFill>
              </a:rPr>
              <a:t>2. การออกแบบหน้าเว็บไซต์ที่เน้นภาพกราฟิกเป็นหลัก</a:t>
            </a:r>
            <a:r>
              <a:rPr lang="en-US" dirty="0">
                <a:solidFill>
                  <a:srgbClr val="002060"/>
                </a:solidFill>
              </a:rPr>
              <a:t/>
            </a:r>
            <a:br>
              <a:rPr lang="en-US" dirty="0">
                <a:solidFill>
                  <a:srgbClr val="002060"/>
                </a:solidFill>
              </a:rPr>
            </a:br>
            <a:r>
              <a:rPr lang="th-TH" dirty="0">
                <a:solidFill>
                  <a:srgbClr val="002060"/>
                </a:solidFill>
              </a:rPr>
              <a:t>เป็นการออกแบบเว็บไซต์ที่มีกราฟิกที่สวยงาม ถูกจัดวางในหน้าโฮมเพจ ซึ่งแตกต่างจากข้อแรกมาก เพราะไม่ค่อยจะมีข้อความในเว็บ</a:t>
            </a:r>
            <a:r>
              <a:rPr lang="th-TH" dirty="0" err="1">
                <a:solidFill>
                  <a:srgbClr val="002060"/>
                </a:solidFill>
              </a:rPr>
              <a:t>เพจ</a:t>
            </a:r>
            <a:r>
              <a:rPr lang="th-TH" dirty="0">
                <a:solidFill>
                  <a:srgbClr val="002060"/>
                </a:solidFill>
              </a:rPr>
              <a:t> แต่จะเป็นการ </a:t>
            </a:r>
            <a:r>
              <a:rPr lang="en-US" dirty="0">
                <a:solidFill>
                  <a:srgbClr val="002060"/>
                </a:solidFill>
              </a:rPr>
              <a:t>Link </a:t>
            </a:r>
            <a:r>
              <a:rPr lang="th-TH" dirty="0">
                <a:solidFill>
                  <a:srgbClr val="002060"/>
                </a:solidFill>
              </a:rPr>
              <a:t>ที่ภาพเพื่อเข้าไปยังหน้าเว็บเพ</a:t>
            </a:r>
            <a:r>
              <a:rPr lang="th-TH" dirty="0" err="1">
                <a:solidFill>
                  <a:srgbClr val="002060"/>
                </a:solidFill>
              </a:rPr>
              <a:t>จอื่น</a:t>
            </a:r>
            <a:r>
              <a:rPr lang="th-TH" dirty="0">
                <a:solidFill>
                  <a:srgbClr val="002060"/>
                </a:solidFill>
              </a:rPr>
              <a:t> ๆ  ต่อไป การสร้างเว็บไซต์แบบนี้จะใช้ โปรแกรม </a:t>
            </a:r>
            <a:r>
              <a:rPr lang="en-US" dirty="0">
                <a:solidFill>
                  <a:srgbClr val="002060"/>
                </a:solidFill>
              </a:rPr>
              <a:t>Photoshop   </a:t>
            </a:r>
            <a:r>
              <a:rPr lang="th-TH" dirty="0">
                <a:solidFill>
                  <a:srgbClr val="002060"/>
                </a:solidFill>
              </a:rPr>
              <a:t>สำหรับตกแต่งภาพก่อนนำไปใช้บน หน้าเว็บ</a:t>
            </a:r>
            <a:r>
              <a:rPr lang="en-US" dirty="0">
                <a:solidFill>
                  <a:srgbClr val="002060"/>
                </a:solidFill>
              </a:rPr>
              <a:t/>
            </a:r>
            <a:br>
              <a:rPr lang="en-US" dirty="0">
                <a:solidFill>
                  <a:srgbClr val="002060"/>
                </a:solidFill>
              </a:rPr>
            </a:b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21505" name="Picture 1" descr="คลิ๊กเพื่อเข้าสู่เว็บไซต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963" y="3893352"/>
            <a:ext cx="3609975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31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66700" y="293077"/>
            <a:ext cx="9007302" cy="3453423"/>
          </a:xfrm>
        </p:spPr>
        <p:txBody>
          <a:bodyPr>
            <a:noAutofit/>
          </a:bodyPr>
          <a:lstStyle/>
          <a:p>
            <a:pPr fontAlgn="ctr"/>
            <a:r>
              <a:rPr lang="th-TH" b="1" dirty="0">
                <a:solidFill>
                  <a:srgbClr val="002060"/>
                </a:solidFill>
              </a:rPr>
              <a:t>3.การออกแบบหน้าเว็บไซต์ที่มีทั้งภาพ และเนื้อหา</a:t>
            </a:r>
            <a:r>
              <a:rPr lang="en-US" dirty="0">
                <a:solidFill>
                  <a:srgbClr val="002060"/>
                </a:solidFill>
              </a:rPr>
              <a:t/>
            </a:r>
            <a:br>
              <a:rPr lang="en-US" dirty="0">
                <a:solidFill>
                  <a:srgbClr val="002060"/>
                </a:solidFill>
              </a:rPr>
            </a:br>
            <a:r>
              <a:rPr lang="th-TH" dirty="0">
                <a:solidFill>
                  <a:srgbClr val="002060"/>
                </a:solidFill>
              </a:rPr>
              <a:t>เป็นการออกแบหน้าเว็บไซต์ที่ผสมกัน ระหว่างข้อที่ 1 และ 2 ที่กล่าวมาข้างต้น โดยจะเน้นการจัดวาง ภาพที่ตัดแบ่งเป็นชิ้นเล็ก ๆ ก่อน หลังจากนั้นจึงใส่ข้อความประกอบภาพลงไป เพื่อให้เว็บไซต์ของเรา มีความสวยงาม ด้วยภาพกราฟิกที่นำมาประกอบ และใส่เนื้อหา ได้อย่างสมบูรณ์ด้วย</a:t>
            </a:r>
            <a:r>
              <a:rPr lang="en-US" dirty="0">
                <a:solidFill>
                  <a:srgbClr val="002060"/>
                </a:solidFill>
              </a:rPr>
              <a:t/>
            </a:r>
            <a:br>
              <a:rPr lang="en-US" dirty="0">
                <a:solidFill>
                  <a:srgbClr val="002060"/>
                </a:solidFill>
              </a:rPr>
            </a:b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22529" name="Picture 1" descr="คลิ๊กเพื่อเข้าสู่เว็บไซต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726" y="3896751"/>
            <a:ext cx="3648075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92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77334" y="185531"/>
            <a:ext cx="8188370" cy="927652"/>
          </a:xfrm>
        </p:spPr>
        <p:txBody>
          <a:bodyPr>
            <a:normAutofit/>
          </a:bodyPr>
          <a:lstStyle/>
          <a:p>
            <a:r>
              <a:rPr lang="th-TH" sz="4400" b="1" dirty="0" smtClean="0"/>
              <a:t>เครื่องมือในการสร้างเว็บ</a:t>
            </a:r>
            <a:r>
              <a:rPr lang="th-TH" sz="4400" b="1" dirty="0" err="1" smtClean="0"/>
              <a:t>เพจ</a:t>
            </a:r>
            <a:r>
              <a:rPr lang="th-TH" sz="4400" b="1" dirty="0" smtClean="0"/>
              <a:t>ด้วยภาษา </a:t>
            </a:r>
            <a:r>
              <a:rPr lang="en-US" sz="4400" b="1" dirty="0" smtClean="0"/>
              <a:t>HTML</a:t>
            </a:r>
            <a:endParaRPr lang="en-US" sz="44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65298" y="1113182"/>
            <a:ext cx="9593101" cy="5605669"/>
          </a:xfrm>
        </p:spPr>
        <p:txBody>
          <a:bodyPr>
            <a:noAutofit/>
          </a:bodyPr>
          <a:lstStyle/>
          <a:p>
            <a:r>
              <a:rPr lang="th-TH" sz="3200" dirty="0">
                <a:solidFill>
                  <a:srgbClr val="0000FF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การจะสร้างเว็บ</a:t>
            </a:r>
            <a:r>
              <a:rPr lang="th-TH" sz="3200" dirty="0" err="1">
                <a:solidFill>
                  <a:srgbClr val="0000FF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เพจ</a:t>
            </a:r>
            <a:r>
              <a:rPr lang="th-TH" sz="3200" dirty="0">
                <a:solidFill>
                  <a:srgbClr val="0000FF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ด้วยภาษา </a:t>
            </a:r>
            <a:r>
              <a:rPr lang="en-US" sz="3200" dirty="0">
                <a:solidFill>
                  <a:srgbClr val="0000FF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HTML </a:t>
            </a:r>
            <a:r>
              <a:rPr lang="th-TH" sz="3200" dirty="0">
                <a:solidFill>
                  <a:srgbClr val="0000FF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ได้นั้น จะต้องมีเครื่องมือที่ใช้ในการสร้างเว็บ</a:t>
            </a:r>
            <a:r>
              <a:rPr lang="th-TH" sz="3200" dirty="0" err="1">
                <a:solidFill>
                  <a:srgbClr val="0000FF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เพจ</a:t>
            </a:r>
            <a:r>
              <a:rPr lang="th-TH" sz="3200" dirty="0">
                <a:solidFill>
                  <a:srgbClr val="0000FF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มีอยู่ </a:t>
            </a:r>
            <a:r>
              <a:rPr lang="en-US" sz="3200" dirty="0">
                <a:solidFill>
                  <a:srgbClr val="0000FF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2</a:t>
            </a:r>
            <a:r>
              <a:rPr lang="th-TH" sz="3200" dirty="0">
                <a:solidFill>
                  <a:srgbClr val="0000FF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อย่าง </a:t>
            </a:r>
            <a:r>
              <a:rPr lang="th-TH" sz="3200" dirty="0" smtClean="0">
                <a:solidFill>
                  <a:srgbClr val="0000FF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คือ</a:t>
            </a:r>
          </a:p>
          <a:p>
            <a:r>
              <a:rPr lang="en-US" sz="3200" b="1" dirty="0">
                <a:solidFill>
                  <a:srgbClr val="99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 1. </a:t>
            </a:r>
            <a:r>
              <a:rPr lang="th-TH" sz="3200" b="1" dirty="0">
                <a:solidFill>
                  <a:srgbClr val="99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เท็กซ์</a:t>
            </a:r>
            <a:r>
              <a:rPr lang="th-TH" sz="3200" b="1" dirty="0" err="1">
                <a:solidFill>
                  <a:srgbClr val="99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เอดิเตอร์</a:t>
            </a:r>
            <a:r>
              <a:rPr lang="th-TH" sz="3200" b="1" dirty="0">
                <a:solidFill>
                  <a:srgbClr val="99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200" b="1" dirty="0">
                <a:solidFill>
                  <a:srgbClr val="99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(Text Editor)</a:t>
            </a:r>
            <a:r>
              <a:rPr lang="en-US" sz="3200" dirty="0">
                <a:solidFill>
                  <a:srgbClr val="0000FF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 </a:t>
            </a:r>
            <a:r>
              <a:rPr lang="th-TH" sz="3200" dirty="0">
                <a:solidFill>
                  <a:srgbClr val="0000FF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คือโปรแกรมต่างๆ ที่ใช้ในการกำหนดข้อความ และรูปแบบคำสั่งต่าง ๆ ของภาษา </a:t>
            </a:r>
            <a:r>
              <a:rPr lang="en-US" sz="3200" dirty="0">
                <a:solidFill>
                  <a:srgbClr val="0000FF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HTML </a:t>
            </a:r>
            <a:r>
              <a:rPr lang="th-TH" sz="3200" dirty="0">
                <a:solidFill>
                  <a:srgbClr val="0000FF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ซึ่งปัจจุบันผู้เขียนโปรแกรมส่วนใหญ่ จะใช้โปรแกรม </a:t>
            </a:r>
            <a:r>
              <a:rPr lang="en-US" sz="3200" dirty="0" smtClean="0">
                <a:solidFill>
                  <a:srgbClr val="0000FF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Notepad</a:t>
            </a:r>
            <a:r>
              <a:rPr lang="th-TH" sz="3200" dirty="0" smtClean="0">
                <a:solidFill>
                  <a:srgbClr val="0000FF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ใน</a:t>
            </a:r>
            <a:r>
              <a:rPr lang="th-TH" sz="3200" dirty="0">
                <a:solidFill>
                  <a:srgbClr val="0000FF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การเขียนโปรแกรม </a:t>
            </a:r>
            <a:r>
              <a:rPr lang="en-US" sz="3200" dirty="0">
                <a:solidFill>
                  <a:srgbClr val="0000FF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HTML </a:t>
            </a:r>
            <a:r>
              <a:rPr lang="th-TH" sz="3200" dirty="0">
                <a:solidFill>
                  <a:srgbClr val="0000FF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เป็น</a:t>
            </a:r>
            <a:r>
              <a:rPr lang="th-TH" sz="3200" dirty="0" smtClean="0">
                <a:solidFill>
                  <a:srgbClr val="0000FF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หลัก</a:t>
            </a:r>
            <a:endParaRPr lang="en-US" sz="3200" dirty="0" smtClean="0">
              <a:solidFill>
                <a:srgbClr val="0000FF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0"/>
            <a:r>
              <a:rPr lang="en-US" sz="3200" b="1" dirty="0">
                <a:solidFill>
                  <a:srgbClr val="99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2. </a:t>
            </a:r>
            <a:r>
              <a:rPr lang="th-TH" sz="3200" b="1" dirty="0" err="1">
                <a:solidFill>
                  <a:srgbClr val="99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เว็บเบราว์เซอร์</a:t>
            </a:r>
            <a:r>
              <a:rPr lang="th-TH" sz="3200" b="1" dirty="0">
                <a:solidFill>
                  <a:srgbClr val="99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200" b="1" dirty="0">
                <a:solidFill>
                  <a:srgbClr val="99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(Web Browser)</a:t>
            </a:r>
            <a:r>
              <a:rPr lang="en-US" sz="3200" dirty="0">
                <a:solidFill>
                  <a:srgbClr val="0000FF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 </a:t>
            </a:r>
            <a:r>
              <a:rPr lang="th-TH" sz="3200" dirty="0">
                <a:solidFill>
                  <a:srgbClr val="0000FF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คือส่วนที่ใช้สำหรับแสดงผลลัพธ์ของเอกสารที่เขียนด้วยภาษา </a:t>
            </a:r>
            <a:r>
              <a:rPr lang="en-US" sz="3200" dirty="0">
                <a:solidFill>
                  <a:srgbClr val="0000FF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HTML </a:t>
            </a:r>
            <a:r>
              <a:rPr lang="th-TH" sz="3200" dirty="0">
                <a:solidFill>
                  <a:srgbClr val="0000FF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เหมือนกับการคอมไพล์ </a:t>
            </a:r>
            <a:r>
              <a:rPr lang="en-US" sz="3200" dirty="0">
                <a:solidFill>
                  <a:srgbClr val="0000FF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(Compiled) </a:t>
            </a:r>
            <a:r>
              <a:rPr lang="th-TH" sz="3200" dirty="0">
                <a:solidFill>
                  <a:srgbClr val="0000FF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หรือ รัน </a:t>
            </a:r>
            <a:r>
              <a:rPr lang="en-US" sz="3200" dirty="0">
                <a:solidFill>
                  <a:srgbClr val="0000FF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(Run) </a:t>
            </a:r>
            <a:r>
              <a:rPr lang="th-TH" sz="3200" dirty="0">
                <a:solidFill>
                  <a:srgbClr val="0000FF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โปรแกรมในภาษาคอมพิวเตอร์ทั่ว ๆ ไป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r>
              <a:rPr lang="en-US" sz="3200" dirty="0">
                <a:solidFill>
                  <a:schemeClr val="tx1"/>
                </a:solidFill>
              </a:rPr>
              <a:t/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rgbClr val="0000FF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          </a:t>
            </a:r>
            <a:endParaRPr lang="en-US" sz="3200" dirty="0"/>
          </a:p>
        </p:txBody>
      </p:sp>
      <p:pic>
        <p:nvPicPr>
          <p:cNvPr id="1026" name="Picture 2" descr="http://www.nwvoc.ac.th/webkrueid/picture/Notepa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5713" y="-274638"/>
            <a:ext cx="1428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2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64634" y="317500"/>
            <a:ext cx="6345766" cy="723900"/>
          </a:xfrm>
        </p:spPr>
        <p:txBody>
          <a:bodyPr>
            <a:noAutofit/>
          </a:bodyPr>
          <a:lstStyle/>
          <a:p>
            <a:r>
              <a:rPr lang="th-TH" sz="4800" b="1" dirty="0"/>
              <a:t>องค์ประกอบของภาษา </a:t>
            </a:r>
            <a:r>
              <a:rPr lang="en-US" sz="4000" dirty="0"/>
              <a:t>HTML 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04800" y="901700"/>
            <a:ext cx="8804102" cy="5537199"/>
          </a:xfrm>
        </p:spPr>
        <p:txBody>
          <a:bodyPr>
            <a:noAutofit/>
          </a:bodyPr>
          <a:lstStyle/>
          <a:p>
            <a:r>
              <a:rPr lang="th-TH" sz="3200" dirty="0" smtClean="0">
                <a:solidFill>
                  <a:srgbClr val="002060"/>
                </a:solidFill>
                <a:cs typeface="+mj-cs"/>
              </a:rPr>
              <a:t>สามารถ</a:t>
            </a:r>
            <a:r>
              <a:rPr lang="th-TH" sz="3200" dirty="0">
                <a:solidFill>
                  <a:srgbClr val="002060"/>
                </a:solidFill>
                <a:cs typeface="+mj-cs"/>
              </a:rPr>
              <a:t>แบ่งได้เป็น 2 ส่วน คือ ส่วนที่เป็นข้อความทั่ว ๆ ไป และส่วนที่ใช้ในการกำหนดรูปแบบของข้อความที่แสดง ซึ่งเราเรียกคำสั่งนี้ว่า </a:t>
            </a:r>
            <a:r>
              <a:rPr lang="th-TH" sz="3200" dirty="0" err="1">
                <a:solidFill>
                  <a:srgbClr val="002060"/>
                </a:solidFill>
                <a:cs typeface="+mj-cs"/>
              </a:rPr>
              <a:t>แท็ก</a:t>
            </a:r>
            <a:r>
              <a:rPr lang="th-TH" sz="3200" dirty="0">
                <a:solidFill>
                  <a:srgbClr val="002060"/>
                </a:solidFill>
                <a:cs typeface="+mj-cs"/>
              </a:rPr>
              <a:t> (</a:t>
            </a:r>
            <a:r>
              <a:rPr lang="en-US" sz="3200" dirty="0">
                <a:solidFill>
                  <a:srgbClr val="002060"/>
                </a:solidFill>
                <a:cs typeface="+mj-cs"/>
              </a:rPr>
              <a:t>Tag) </a:t>
            </a:r>
            <a:r>
              <a:rPr lang="th-TH" sz="3200" dirty="0">
                <a:solidFill>
                  <a:srgbClr val="002060"/>
                </a:solidFill>
                <a:cs typeface="+mj-cs"/>
              </a:rPr>
              <a:t>โดย</a:t>
            </a:r>
            <a:r>
              <a:rPr lang="th-TH" sz="3200" dirty="0" err="1">
                <a:solidFill>
                  <a:srgbClr val="002060"/>
                </a:solidFill>
                <a:cs typeface="+mj-cs"/>
              </a:rPr>
              <a:t>แท็ก</a:t>
            </a:r>
            <a:r>
              <a:rPr lang="th-TH" sz="3200" dirty="0">
                <a:solidFill>
                  <a:srgbClr val="002060"/>
                </a:solidFill>
                <a:cs typeface="+mj-cs"/>
              </a:rPr>
              <a:t>คำสั่งของ </a:t>
            </a:r>
            <a:r>
              <a:rPr lang="en-US" sz="3200" dirty="0">
                <a:solidFill>
                  <a:srgbClr val="002060"/>
                </a:solidFill>
                <a:cs typeface="+mj-cs"/>
              </a:rPr>
              <a:t>HTML </a:t>
            </a:r>
            <a:r>
              <a:rPr lang="th-TH" sz="3200" dirty="0">
                <a:solidFill>
                  <a:srgbClr val="002060"/>
                </a:solidFill>
                <a:cs typeface="+mj-cs"/>
              </a:rPr>
              <a:t>จะอยู่ในเครื่องหมาย &lt; และ &gt; </a:t>
            </a:r>
            <a:r>
              <a:rPr lang="th-TH" sz="3200" dirty="0" smtClean="0">
                <a:solidFill>
                  <a:srgbClr val="002060"/>
                </a:solidFill>
                <a:cs typeface="+mj-cs"/>
              </a:rPr>
              <a:t>รูปแบบ</a:t>
            </a:r>
            <a:r>
              <a:rPr lang="th-TH" sz="3200" dirty="0">
                <a:solidFill>
                  <a:srgbClr val="002060"/>
                </a:solidFill>
                <a:cs typeface="+mj-cs"/>
              </a:rPr>
              <a:t>ของ</a:t>
            </a:r>
            <a:r>
              <a:rPr lang="th-TH" sz="3200" dirty="0" err="1">
                <a:solidFill>
                  <a:srgbClr val="002060"/>
                </a:solidFill>
                <a:cs typeface="+mj-cs"/>
              </a:rPr>
              <a:t>แท็ก</a:t>
            </a:r>
            <a:r>
              <a:rPr lang="th-TH" sz="3200" dirty="0">
                <a:solidFill>
                  <a:srgbClr val="002060"/>
                </a:solidFill>
                <a:cs typeface="+mj-cs"/>
              </a:rPr>
              <a:t> (</a:t>
            </a:r>
            <a:r>
              <a:rPr lang="en-US" sz="3200" dirty="0">
                <a:solidFill>
                  <a:srgbClr val="002060"/>
                </a:solidFill>
                <a:cs typeface="+mj-cs"/>
              </a:rPr>
              <a:t>Tag ) </a:t>
            </a:r>
            <a:r>
              <a:rPr lang="th-TH" sz="3200" dirty="0">
                <a:solidFill>
                  <a:srgbClr val="002060"/>
                </a:solidFill>
                <a:cs typeface="+mj-cs"/>
              </a:rPr>
              <a:t>มี 2 รูปแบบ คือ </a:t>
            </a:r>
            <a:br>
              <a:rPr lang="th-TH" sz="3200" dirty="0">
                <a:solidFill>
                  <a:srgbClr val="002060"/>
                </a:solidFill>
                <a:cs typeface="+mj-cs"/>
              </a:rPr>
            </a:br>
            <a:r>
              <a:rPr lang="th-TH" sz="3200" dirty="0" smtClean="0">
                <a:solidFill>
                  <a:srgbClr val="002060"/>
                </a:solidFill>
                <a:cs typeface="+mj-cs"/>
              </a:rPr>
              <a:t>1</a:t>
            </a:r>
            <a:r>
              <a:rPr lang="th-TH" sz="3200" dirty="0">
                <a:solidFill>
                  <a:srgbClr val="002060"/>
                </a:solidFill>
                <a:cs typeface="+mj-cs"/>
              </a:rPr>
              <a:t>. รูปแบบคำสั่งที่มีเพียงคำสั่งเดียว หรือมีเพียง </a:t>
            </a:r>
            <a:r>
              <a:rPr lang="th-TH" sz="3200" dirty="0" err="1">
                <a:solidFill>
                  <a:srgbClr val="002060"/>
                </a:solidFill>
                <a:cs typeface="+mj-cs"/>
              </a:rPr>
              <a:t>แท็ก</a:t>
            </a:r>
            <a:r>
              <a:rPr lang="th-TH" sz="3200" dirty="0">
                <a:solidFill>
                  <a:srgbClr val="002060"/>
                </a:solidFill>
                <a:cs typeface="+mj-cs"/>
              </a:rPr>
              <a:t> (</a:t>
            </a:r>
            <a:r>
              <a:rPr lang="en-US" sz="3200" dirty="0">
                <a:solidFill>
                  <a:srgbClr val="002060"/>
                </a:solidFill>
                <a:cs typeface="+mj-cs"/>
              </a:rPr>
              <a:t>Tag) </a:t>
            </a:r>
            <a:r>
              <a:rPr lang="th-TH" sz="3200" dirty="0">
                <a:solidFill>
                  <a:srgbClr val="002060"/>
                </a:solidFill>
                <a:cs typeface="+mj-cs"/>
              </a:rPr>
              <a:t>เดียวก็สามารถใช้งานได้ เช่น    &lt; </a:t>
            </a:r>
            <a:r>
              <a:rPr lang="en-US" sz="3200" dirty="0">
                <a:solidFill>
                  <a:srgbClr val="002060"/>
                </a:solidFill>
                <a:cs typeface="+mj-cs"/>
              </a:rPr>
              <a:t>BR &gt;</a:t>
            </a:r>
            <a:br>
              <a:rPr lang="en-US" sz="3200" dirty="0">
                <a:solidFill>
                  <a:srgbClr val="002060"/>
                </a:solidFill>
                <a:cs typeface="+mj-cs"/>
              </a:rPr>
            </a:br>
            <a:r>
              <a:rPr lang="en-US" sz="3200" dirty="0" smtClean="0">
                <a:solidFill>
                  <a:srgbClr val="002060"/>
                </a:solidFill>
                <a:cs typeface="+mj-cs"/>
              </a:rPr>
              <a:t>2</a:t>
            </a:r>
            <a:r>
              <a:rPr lang="en-US" sz="3200" dirty="0">
                <a:solidFill>
                  <a:srgbClr val="002060"/>
                </a:solidFill>
                <a:cs typeface="+mj-cs"/>
              </a:rPr>
              <a:t>. </a:t>
            </a:r>
            <a:r>
              <a:rPr lang="th-TH" sz="3200" dirty="0">
                <a:solidFill>
                  <a:srgbClr val="002060"/>
                </a:solidFill>
                <a:cs typeface="+mj-cs"/>
              </a:rPr>
              <a:t>รูปแบบคำสั่งที่เป็นสองส่วน หรือ</a:t>
            </a:r>
            <a:r>
              <a:rPr lang="th-TH" sz="3200" dirty="0" err="1">
                <a:solidFill>
                  <a:srgbClr val="002060"/>
                </a:solidFill>
                <a:cs typeface="+mj-cs"/>
              </a:rPr>
              <a:t>แท็ก</a:t>
            </a:r>
            <a:r>
              <a:rPr lang="th-TH" sz="3200" dirty="0">
                <a:solidFill>
                  <a:srgbClr val="002060"/>
                </a:solidFill>
                <a:cs typeface="+mj-cs"/>
              </a:rPr>
              <a:t>คู่ คือ มีส่วนเริ่มต้นและต้องมีส่วนจบของคำสั่ง ถึงจะสามารถทำงานได้สมบูรณ์ โดยส่วนจบของแต่ละคำสั่ง จะมีเครื่องหมาย </a:t>
            </a:r>
            <a:r>
              <a:rPr lang="en-US" sz="3200" dirty="0">
                <a:solidFill>
                  <a:srgbClr val="002060"/>
                </a:solidFill>
                <a:cs typeface="+mj-cs"/>
              </a:rPr>
              <a:t>Slash ( / ) </a:t>
            </a:r>
            <a:r>
              <a:rPr lang="th-TH" sz="3200" dirty="0">
                <a:solidFill>
                  <a:srgbClr val="002060"/>
                </a:solidFill>
                <a:cs typeface="+mj-cs"/>
              </a:rPr>
              <a:t>ไว้หน้า </a:t>
            </a:r>
            <a:r>
              <a:rPr lang="th-TH" sz="3200" dirty="0" err="1">
                <a:solidFill>
                  <a:srgbClr val="002060"/>
                </a:solidFill>
                <a:cs typeface="+mj-cs"/>
              </a:rPr>
              <a:t>แท็ก</a:t>
            </a:r>
            <a:r>
              <a:rPr lang="th-TH" sz="3200" dirty="0">
                <a:solidFill>
                  <a:srgbClr val="002060"/>
                </a:solidFill>
                <a:cs typeface="+mj-cs"/>
              </a:rPr>
              <a:t> (</a:t>
            </a:r>
            <a:r>
              <a:rPr lang="en-US" sz="3200" dirty="0">
                <a:solidFill>
                  <a:srgbClr val="002060"/>
                </a:solidFill>
                <a:cs typeface="+mj-cs"/>
              </a:rPr>
              <a:t>Tag) </a:t>
            </a:r>
            <a:r>
              <a:rPr lang="th-TH" sz="3200" dirty="0">
                <a:solidFill>
                  <a:srgbClr val="002060"/>
                </a:solidFill>
                <a:cs typeface="+mj-cs"/>
              </a:rPr>
              <a:t>คำสั่งนั้น   เช่น   </a:t>
            </a:r>
            <a:endParaRPr lang="th-TH" sz="3200" dirty="0" smtClean="0">
              <a:solidFill>
                <a:srgbClr val="002060"/>
              </a:solidFill>
              <a:cs typeface="+mj-cs"/>
            </a:endParaRPr>
          </a:p>
          <a:p>
            <a:r>
              <a:rPr lang="th-TH" sz="3200" dirty="0" smtClean="0">
                <a:solidFill>
                  <a:srgbClr val="002060"/>
                </a:solidFill>
                <a:cs typeface="+mj-cs"/>
              </a:rPr>
              <a:t>&lt; </a:t>
            </a:r>
            <a:r>
              <a:rPr lang="en-US" sz="3200" dirty="0">
                <a:solidFill>
                  <a:srgbClr val="002060"/>
                </a:solidFill>
                <a:cs typeface="+mj-cs"/>
              </a:rPr>
              <a:t>HTML </a:t>
            </a:r>
            <a:r>
              <a:rPr lang="en-US" sz="3200" dirty="0" smtClean="0">
                <a:solidFill>
                  <a:srgbClr val="002060"/>
                </a:solidFill>
                <a:cs typeface="+mj-cs"/>
              </a:rPr>
              <a:t>&gt;.........&lt;/HTML&gt;</a:t>
            </a:r>
            <a:endParaRPr lang="en-US" sz="3200" dirty="0">
              <a:solidFill>
                <a:srgbClr val="00206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6881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77334" y="368300"/>
            <a:ext cx="7044266" cy="876300"/>
          </a:xfrm>
        </p:spPr>
        <p:txBody>
          <a:bodyPr>
            <a:noAutofit/>
          </a:bodyPr>
          <a:lstStyle/>
          <a:p>
            <a:r>
              <a:rPr lang="th-TH" sz="5400" b="1" dirty="0" err="1" smtClean="0"/>
              <a:t>ข้อกําหนด</a:t>
            </a:r>
            <a:r>
              <a:rPr lang="th-TH" sz="5400" b="1" dirty="0"/>
              <a:t>ของภาษา </a:t>
            </a:r>
            <a:r>
              <a:rPr lang="en-US" sz="5400" b="1" dirty="0"/>
              <a:t>HTML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77334" y="1652589"/>
            <a:ext cx="8596668" cy="4138611"/>
          </a:xfrm>
        </p:spPr>
        <p:txBody>
          <a:bodyPr>
            <a:normAutofit/>
          </a:bodyPr>
          <a:lstStyle/>
          <a:p>
            <a:r>
              <a:rPr lang="th-TH" sz="4000" dirty="0" smtClean="0"/>
              <a:t>คำสั่งแต่ละคำสั่งจะเรียกว่า </a:t>
            </a:r>
            <a:r>
              <a:rPr lang="en-US" sz="4000" dirty="0" smtClean="0"/>
              <a:t>Tag</a:t>
            </a:r>
          </a:p>
          <a:p>
            <a:r>
              <a:rPr lang="th-TH" sz="4000" dirty="0" smtClean="0"/>
              <a:t>แต่ละ </a:t>
            </a:r>
            <a:r>
              <a:rPr lang="en-US" sz="4000" dirty="0" smtClean="0"/>
              <a:t>Tag </a:t>
            </a:r>
            <a:r>
              <a:rPr lang="th-TH" sz="4000" dirty="0" smtClean="0"/>
              <a:t>จะอยู่ในเครื่องหมาย </a:t>
            </a:r>
            <a:r>
              <a:rPr lang="en-US" sz="4000" dirty="0" smtClean="0"/>
              <a:t>&lt; &gt; </a:t>
            </a:r>
            <a:r>
              <a:rPr lang="th-TH" sz="4000" dirty="0" smtClean="0"/>
              <a:t>เสมอ</a:t>
            </a:r>
          </a:p>
          <a:p>
            <a:r>
              <a:rPr lang="th-TH" sz="4000" dirty="0" smtClean="0"/>
              <a:t>คำสั่งใน </a:t>
            </a:r>
            <a:r>
              <a:rPr lang="en-US" sz="4000" dirty="0" smtClean="0"/>
              <a:t>Tag</a:t>
            </a:r>
            <a:r>
              <a:rPr lang="th-TH" sz="4000" dirty="0" smtClean="0"/>
              <a:t> จะใช้ตัวเล็กตัวใหญ่มีความหมายเดียวกัน</a:t>
            </a:r>
            <a:endParaRPr lang="en-US" sz="4000" dirty="0" smtClean="0"/>
          </a:p>
          <a:p>
            <a:r>
              <a:rPr lang="en-US" sz="4000" dirty="0" smtClean="0"/>
              <a:t>Tag </a:t>
            </a:r>
            <a:r>
              <a:rPr lang="th-TH" sz="4000" dirty="0" smtClean="0"/>
              <a:t>เริ่มต้นของ</a:t>
            </a:r>
            <a:r>
              <a:rPr lang="en-US" sz="2400" dirty="0" smtClean="0"/>
              <a:t>HTML</a:t>
            </a:r>
            <a:r>
              <a:rPr lang="en-US" sz="4000" dirty="0" smtClean="0"/>
              <a:t> </a:t>
            </a:r>
            <a:r>
              <a:rPr lang="th-TH" sz="4000" dirty="0" smtClean="0"/>
              <a:t>คือ</a:t>
            </a:r>
            <a:r>
              <a:rPr lang="en-US" sz="4000" dirty="0" smtClean="0"/>
              <a:t> &lt;</a:t>
            </a:r>
            <a:r>
              <a:rPr lang="en-US" sz="2800" dirty="0" smtClean="0"/>
              <a:t>HTML</a:t>
            </a:r>
            <a:r>
              <a:rPr lang="en-US" sz="4000" dirty="0" smtClean="0"/>
              <a:t>&gt;</a:t>
            </a:r>
            <a:r>
              <a:rPr lang="th-TH" sz="4000" dirty="0" smtClean="0"/>
              <a:t>และสิ้นสุดการเขียนภาษา</a:t>
            </a:r>
            <a:r>
              <a:rPr lang="en-US" sz="2600" dirty="0" smtClean="0"/>
              <a:t>HTML </a:t>
            </a:r>
            <a:r>
              <a:rPr lang="th-TH" sz="4000" dirty="0" smtClean="0"/>
              <a:t>ด้วย</a:t>
            </a:r>
            <a:r>
              <a:rPr lang="en-US" sz="5400" dirty="0"/>
              <a:t> </a:t>
            </a:r>
            <a:r>
              <a:rPr lang="en-US" sz="5400" dirty="0" smtClean="0"/>
              <a:t>&lt;/</a:t>
            </a:r>
            <a:r>
              <a:rPr lang="en-US" sz="4000" dirty="0" smtClean="0"/>
              <a:t>HTML</a:t>
            </a:r>
            <a:r>
              <a:rPr lang="en-US" sz="5400" dirty="0" smtClean="0"/>
              <a:t>&gt; </a:t>
            </a:r>
            <a:r>
              <a:rPr lang="th-TH" sz="5400" dirty="0" smtClean="0"/>
              <a:t>เสมอ</a:t>
            </a:r>
            <a:endParaRPr lang="en-US" sz="4000" dirty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6473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https://sites.google.com/site/class0223/_/rsrc/1329631196531/learnhtml/html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0"/>
            <a:ext cx="8284161" cy="440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ชื่อเรื่อง 1"/>
          <p:cNvSpPr>
            <a:spLocks noGrp="1"/>
          </p:cNvSpPr>
          <p:nvPr>
            <p:ph type="title"/>
          </p:nvPr>
        </p:nvSpPr>
        <p:spPr>
          <a:xfrm>
            <a:off x="304800" y="4114800"/>
            <a:ext cx="11315700" cy="3200400"/>
          </a:xfrm>
        </p:spPr>
        <p:txBody>
          <a:bodyPr>
            <a:noAutofit/>
          </a:bodyPr>
          <a:lstStyle/>
          <a:p>
            <a:r>
              <a:rPr lang="th-TH" b="1" dirty="0" smtClean="0">
                <a:solidFill>
                  <a:srgbClr val="002060"/>
                </a:solidFill>
              </a:rPr>
              <a:t>เพิ่มเติมการระบุภาษา</a:t>
            </a:r>
            <a:r>
              <a:rPr lang="en-US" sz="1800" b="1" dirty="0" smtClean="0">
                <a:solidFill>
                  <a:srgbClr val="002060"/>
                </a:solidFill>
              </a:rPr>
              <a:t>HTML</a:t>
            </a:r>
            <a:r>
              <a:rPr lang="th-TH" b="1" dirty="0" smtClean="0">
                <a:solidFill>
                  <a:srgbClr val="002060"/>
                </a:solidFill>
              </a:rPr>
              <a:t>เป็นภาษาไทยต่อจาก</a:t>
            </a:r>
            <a:r>
              <a:rPr lang="en-US" sz="2000" b="1" dirty="0" smtClean="0">
                <a:solidFill>
                  <a:srgbClr val="002060"/>
                </a:solidFill>
              </a:rPr>
              <a:t>Title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th-TH" b="1" dirty="0" smtClean="0">
                <a:solidFill>
                  <a:srgbClr val="002060"/>
                </a:solidFill>
              </a:rPr>
              <a:t>แต่ยังอยู่ใน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sz="1800" b="1" dirty="0" smtClean="0">
                <a:solidFill>
                  <a:srgbClr val="002060"/>
                </a:solidFill>
              </a:rPr>
              <a:t>Head</a:t>
            </a:r>
            <a:r>
              <a:rPr lang="th-TH" b="1" dirty="0" smtClean="0">
                <a:solidFill>
                  <a:srgbClr val="002060"/>
                </a:solidFill>
              </a:rPr>
              <a:t> คือ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th-TH" sz="5400" b="1" dirty="0" smtClean="0">
                <a:solidFill>
                  <a:srgbClr val="002060"/>
                </a:solidFill>
              </a:rPr>
              <a:t/>
            </a:r>
            <a:br>
              <a:rPr lang="th-TH" sz="5400" b="1" dirty="0" smtClean="0">
                <a:solidFill>
                  <a:srgbClr val="002060"/>
                </a:solidFill>
              </a:rPr>
            </a:br>
            <a:r>
              <a:rPr lang="en-US" sz="4000" b="1" dirty="0" smtClean="0">
                <a:solidFill>
                  <a:srgbClr val="002060"/>
                </a:solidFill>
              </a:rPr>
              <a:t>&lt;</a:t>
            </a:r>
            <a:r>
              <a:rPr lang="en-US" sz="4000" b="1" dirty="0">
                <a:solidFill>
                  <a:srgbClr val="002060"/>
                </a:solidFill>
              </a:rPr>
              <a:t>Meta </a:t>
            </a:r>
            <a:r>
              <a:rPr lang="en-US" sz="4000" b="1" dirty="0" smtClean="0">
                <a:solidFill>
                  <a:srgbClr val="002060"/>
                </a:solidFill>
              </a:rPr>
              <a:t>HTTP-EQUIV</a:t>
            </a:r>
            <a:r>
              <a:rPr lang="en-US" sz="4000" b="1" dirty="0">
                <a:solidFill>
                  <a:srgbClr val="002060"/>
                </a:solidFill>
              </a:rPr>
              <a:t>="Content-Type" </a:t>
            </a:r>
            <a:br>
              <a:rPr lang="en-US" sz="4000" b="1" dirty="0">
                <a:solidFill>
                  <a:srgbClr val="002060"/>
                </a:solidFill>
              </a:rPr>
            </a:br>
            <a:r>
              <a:rPr lang="en-US" sz="4000" b="1" dirty="0">
                <a:solidFill>
                  <a:srgbClr val="002060"/>
                </a:solidFill>
              </a:rPr>
              <a:t>Content="text/</a:t>
            </a:r>
            <a:r>
              <a:rPr lang="en-US" sz="4000" b="1" dirty="0" err="1">
                <a:solidFill>
                  <a:srgbClr val="002060"/>
                </a:solidFill>
              </a:rPr>
              <a:t>html:charset</a:t>
            </a:r>
            <a:r>
              <a:rPr lang="en-US" sz="4000" b="1" dirty="0">
                <a:solidFill>
                  <a:srgbClr val="002060"/>
                </a:solidFill>
              </a:rPr>
              <a:t>=windows-874"&gt;</a:t>
            </a:r>
          </a:p>
        </p:txBody>
      </p:sp>
    </p:spTree>
    <p:extLst>
      <p:ext uri="{BB962C8B-B14F-4D97-AF65-F5344CB8AC3E}">
        <p14:creationId xmlns:p14="http://schemas.microsoft.com/office/powerpoint/2010/main" val="251714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77334" y="396536"/>
            <a:ext cx="8596668" cy="97110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666666"/>
                </a:solidFill>
                <a:latin typeface="arial" panose="020B0604020202020204" pitchFamily="34" charset="0"/>
              </a:rPr>
              <a:t>Hub</a:t>
            </a:r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77335" y="1302654"/>
            <a:ext cx="8596668" cy="5016758"/>
          </a:xfrm>
          <a:prstGeom prst="rect">
            <a:avLst/>
          </a:prstGeom>
          <a:solidFill>
            <a:srgbClr val="EDFFC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Hub (</a:t>
            </a:r>
            <a:r>
              <a:rPr kumimoji="0" lang="th-TH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Verdana" panose="020B0604030504040204" pitchFamily="34" charset="0"/>
                <a:cs typeface="Angsana New" panose="02020603050405020304" pitchFamily="18" charset="-34"/>
              </a:rPr>
              <a:t>ฮับ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)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Angsana New" panose="02020603050405020304" pitchFamily="18" charset="-34"/>
              </a:rPr>
              <a:t>หรือบางทีก็เรียกว่า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"</a:t>
            </a:r>
            <a:r>
              <a:rPr kumimoji="0" lang="th-TH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Verdana" panose="020B0604030504040204" pitchFamily="34" charset="0"/>
                <a:cs typeface="Angsana New" panose="02020603050405020304" pitchFamily="18" charset="-34"/>
              </a:rPr>
              <a:t>รีพีตเตอร์</a:t>
            </a: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anose="020B0604030504040204" pitchFamily="34" charset="0"/>
                <a:cs typeface="Angsana New" panose="02020603050405020304" pitchFamily="18" charset="-34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(Repeater)"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Angsana New" panose="02020603050405020304" pitchFamily="18" charset="-34"/>
              </a:rPr>
              <a:t>คือ อุปกรณ์ที่ใช้เชื่อมต่อกลุ่มของคอมพิวเตอร์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Angsana New" panose="02020603050405020304" pitchFamily="18" charset="-34"/>
              </a:rPr>
              <a:t>Hub 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Angsana New" panose="02020603050405020304" pitchFamily="18" charset="-34"/>
              </a:rPr>
              <a:t>มีหน้าที่รับส่งเฟรมข้อมูลทุกเฟรมที่ได้รับจากพอร์ตใดพอร์ตหนึ่งไปยังทุก ๆ พอร์ตที่เหลือ คอมพิวเตอร์ที่เชื่อมต่อเข้ากับ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Angsana New" panose="02020603050405020304" pitchFamily="18" charset="-34"/>
              </a:rPr>
              <a:t>Hub 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Angsana New" panose="02020603050405020304" pitchFamily="18" charset="-34"/>
              </a:rPr>
              <a:t>จะแชร์</a:t>
            </a:r>
            <a:r>
              <a:rPr kumimoji="0" lang="th-TH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Angsana New" panose="02020603050405020304" pitchFamily="18" charset="-34"/>
              </a:rPr>
              <a:t>แบนด์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Angsana New" panose="02020603050405020304" pitchFamily="18" charset="-34"/>
              </a:rPr>
              <a:t>วิธหรืออัตราข้อมูลของเครือข่าย ฉะนั้นยิ่งมีคอมพิวเตอร์เชื่อมต่อเข้ากับ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Angsana New" panose="02020603050405020304" pitchFamily="18" charset="-34"/>
              </a:rPr>
              <a:t>Hub 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Angsana New" panose="02020603050405020304" pitchFamily="18" charset="-34"/>
              </a:rPr>
              <a:t>มากเท่าใด ยิ่งทำให้</a:t>
            </a:r>
            <a:r>
              <a:rPr kumimoji="0" lang="th-TH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Angsana New" panose="02020603050405020304" pitchFamily="18" charset="-34"/>
              </a:rPr>
              <a:t>แบนด์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Angsana New" panose="02020603050405020304" pitchFamily="18" charset="-34"/>
              </a:rPr>
              <a:t>วิธต่อคอมพิวเตอร์แต่ละเครื่องลดลง ในท้องตลาดปัจจุบันมี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Angsana New" panose="02020603050405020304" pitchFamily="18" charset="-34"/>
              </a:rPr>
              <a:t>Hub 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Angsana New" panose="02020603050405020304" pitchFamily="18" charset="-34"/>
              </a:rPr>
              <a:t>หลายชนิดจากหลายบริษัท ข้อแตกต่างระหว่าง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Angsana New" panose="02020603050405020304" pitchFamily="18" charset="-34"/>
              </a:rPr>
              <a:t>Hub 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Angsana New" panose="02020603050405020304" pitchFamily="18" charset="-34"/>
              </a:rPr>
              <a:t>เหล่านี้ก็เป็นจำพวกพอร์ต สายสัญญาณที่ใช้ ประเภทของเครือข่าย และอัตราข้อมูลที่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Angsana New" panose="02020603050405020304" pitchFamily="18" charset="-34"/>
              </a:rPr>
              <a:t>Hub 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Angsana New" panose="02020603050405020304" pitchFamily="18" charset="-34"/>
              </a:rPr>
              <a:t>รองรับได้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         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Angsana New" panose="02020603050405020304" pitchFamily="18" charset="-34"/>
              </a:rPr>
              <a:t>การที่อุปกรณ์เครือข่ายอี</a:t>
            </a:r>
            <a:r>
              <a:rPr kumimoji="0" lang="th-TH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Angsana New" panose="02020603050405020304" pitchFamily="18" charset="-34"/>
              </a:rPr>
              <a:t>เธอร์เน็ต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Angsana New" panose="02020603050405020304" pitchFamily="18" charset="-34"/>
              </a:rPr>
              <a:t>สามารถทำงานได้ที่ความเร็ว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2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Angsana New" panose="02020603050405020304" pitchFamily="18" charset="-34"/>
              </a:rPr>
              <a:t> ระดับ เช่น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10/100 Mbps 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Angsana New" panose="02020603050405020304" pitchFamily="18" charset="-34"/>
              </a:rPr>
              <a:t>นั้น ก็เนื่องจากอุปกรณ์เครื่องนั้นมีฟังก์ชันที่สามารถเช็คได้ว่าอุปกรณ์ หรือคอมพิวเตอร์ที่มาเชื่อมต่อกับ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Hub 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Angsana New" panose="02020603050405020304" pitchFamily="18" charset="-34"/>
              </a:rPr>
              <a:t>นั้นสามารถรับส่งข้อมูลได้ที่ความเร็วสูงสุดเท่าใด และอุปกรณ์นั้นก็จะเลือกอัตราข้อมูลสูงสุดที่รองรับทั้งสองฝั่ง ฟังก์ชันนี้จะเรียกว่า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"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Angsana New" panose="02020603050405020304" pitchFamily="18" charset="-34"/>
              </a:rPr>
              <a:t>การเจรจาอัตโนมัติ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(Auto-Negotiation)" 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Angsana New" panose="02020603050405020304" pitchFamily="18" charset="-34"/>
              </a:rPr>
              <a:t>ส่วนใหญ่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Hub 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Angsana New" panose="02020603050405020304" pitchFamily="18" charset="-34"/>
              </a:rPr>
              <a:t>หรือ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Switch 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Angsana New" panose="02020603050405020304" pitchFamily="18" charset="-34"/>
              </a:rPr>
              <a:t>ที่ผลิตจะมีฟังก์ชันนี้อยู่ เพื่อให้สามารถเชื่อมต่อเครือข่ายอี</a:t>
            </a:r>
            <a:r>
              <a:rPr kumimoji="0" lang="th-TH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Angsana New" panose="02020603050405020304" pitchFamily="18" charset="-34"/>
              </a:rPr>
              <a:t>เธอร์เน็ต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Angsana New" panose="02020603050405020304" pitchFamily="18" charset="-34"/>
              </a:rPr>
              <a:t>ที่ความเร็วต่างกันได้ ถ้ามีอุปกรณ์เครือข่าย หรือคอมพิวเตอร์หลาย ๆ เครื่องเชื่อมต่อเข้ากับ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Hub 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Angsana New" panose="02020603050405020304" pitchFamily="18" charset="-34"/>
              </a:rPr>
              <a:t>และแต่ละ</a:t>
            </a:r>
            <a:r>
              <a:rPr kumimoji="0" lang="th-TH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Angsana New" panose="02020603050405020304" pitchFamily="18" charset="-34"/>
              </a:rPr>
              <a:t>โหนด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Angsana New" panose="02020603050405020304" pitchFamily="18" charset="-34"/>
              </a:rPr>
              <a:t>สามารถส่งข้อมูลได้ในอัตราที่ต่างกัน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Hub 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Angsana New" panose="02020603050405020304" pitchFamily="18" charset="-34"/>
              </a:rPr>
              <a:t>ก็จะเลือกอัตราส่งข้อมูลที่อัตราความเร็วต่ำสุด เนื่องจากคอมพิวเตอร์เหล่านี้</a:t>
            </a:r>
            <a:r>
              <a:rPr kumimoji="0" lang="th-TH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Angsana New" panose="02020603050405020304" pitchFamily="18" charset="-34"/>
              </a:rPr>
              <a:t>จัอ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Angsana New" panose="02020603050405020304" pitchFamily="18" charset="-34"/>
              </a:rPr>
              <a:t>อยู่ใน</a:t>
            </a:r>
            <a:r>
              <a:rPr kumimoji="0" lang="th-TH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Angsana New" panose="02020603050405020304" pitchFamily="18" charset="-34"/>
              </a:rPr>
              <a:t>คอลลิ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Angsana New" panose="02020603050405020304" pitchFamily="18" charset="-34"/>
              </a:rPr>
              <a:t>ชันโดเมน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(Collision Domain) 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Angsana New" panose="02020603050405020304" pitchFamily="18" charset="-34"/>
              </a:rPr>
              <a:t>เดียวกัน ตัวอย่างเช่น ถ้า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LAN 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Angsana New" panose="02020603050405020304" pitchFamily="18" charset="-34"/>
              </a:rPr>
              <a:t>การ์ดของคอมพิวเตอร์เครื่องหนึ่งสามารถรับส่งข้อมูล</a:t>
            </a:r>
            <a:r>
              <a:rPr kumimoji="0" lang="th-TH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Angsana New" panose="02020603050405020304" pitchFamily="18" charset="-34"/>
              </a:rPr>
              <a:t>ได้ที่่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Angsana New" panose="02020603050405020304" pitchFamily="18" charset="-34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10 Mbps 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Angsana New" panose="02020603050405020304" pitchFamily="18" charset="-34"/>
              </a:rPr>
              <a:t>ส่วน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LAN 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Angsana New" panose="02020603050405020304" pitchFamily="18" charset="-34"/>
              </a:rPr>
              <a:t>การ์ดของคอมพิวเตอร์ที่เหลือสามารถรับส่งข้อมูลได้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10/100 Mbps 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Angsana New" panose="02020603050405020304" pitchFamily="18" charset="-34"/>
              </a:rPr>
              <a:t>แล้วคอมพิวเตอร์เหล่านี้เชื่อมต่อเข้ากับ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Hub 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Angsana New" panose="02020603050405020304" pitchFamily="18" charset="-34"/>
              </a:rPr>
              <a:t>เดียวกันที่รองรับอัตราความเร็วที่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10/100 Mbps 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Angsana New" panose="02020603050405020304" pitchFamily="18" charset="-34"/>
              </a:rPr>
              <a:t>เครือข่ายนี้ก็จะทำงานที่ความเร็ว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10 Mbps 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Angsana New" panose="02020603050405020304" pitchFamily="18" charset="-34"/>
              </a:rPr>
              <a:t>เท่านั้น แต่ถ้าเป็น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Switch 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Angsana New" panose="02020603050405020304" pitchFamily="18" charset="-34"/>
              </a:rPr>
              <a:t>อัตราความเร็วจะขึ้นอยู่กับความเร็วของคอมพิวเตอร์ เนื่องจาก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Switch 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Angsana New" panose="02020603050405020304" pitchFamily="18" charset="-34"/>
              </a:rPr>
              <a:t>จะแยก</a:t>
            </a:r>
            <a:r>
              <a:rPr kumimoji="0" lang="th-TH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Angsana New" panose="02020603050405020304" pitchFamily="18" charset="-34"/>
              </a:rPr>
              <a:t>คอลลิ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Angsana New" panose="02020603050405020304" pitchFamily="18" charset="-34"/>
              </a:rPr>
              <a:t>ชันโดเมน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8" name="AutoShape 4" descr="http://www.com5dow.com/images/stories/combasic/11.Hub/HUB.jpg"/>
          <p:cNvSpPr>
            <a:spLocks noChangeAspect="1" noChangeArrowheads="1"/>
          </p:cNvSpPr>
          <p:nvPr/>
        </p:nvSpPr>
        <p:spPr bwMode="auto">
          <a:xfrm>
            <a:off x="5703566" y="2977800"/>
            <a:ext cx="441339" cy="44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150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77334" y="394855"/>
            <a:ext cx="6237816" cy="613063"/>
          </a:xfrm>
          <a:solidFill>
            <a:srgbClr val="00B0F0"/>
          </a:solidFill>
          <a:ln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th-TH" b="1" dirty="0" smtClean="0">
                <a:solidFill>
                  <a:schemeClr val="accent5">
                    <a:lumMod val="75000"/>
                  </a:schemeClr>
                </a:solidFill>
              </a:rPr>
              <a:t>แบบฝึกหัดที่ 2 ความรู้เกี่ยวกับอินเทอร์เน็ต</a:t>
            </a:r>
            <a:endParaRPr lang="th-TH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94205" y="1235798"/>
            <a:ext cx="11033222" cy="5528684"/>
          </a:xfrm>
        </p:spPr>
        <p:txBody>
          <a:bodyPr>
            <a:normAutofit/>
          </a:bodyPr>
          <a:lstStyle/>
          <a:p>
            <a:r>
              <a:rPr lang="th-TH" sz="3600" b="1" dirty="0" smtClean="0"/>
              <a:t>บอกความหมายของ</a:t>
            </a:r>
            <a:r>
              <a:rPr lang="en-US" sz="3200" b="1" dirty="0" smtClean="0"/>
              <a:t>URL , Website, Homepage, Webpage</a:t>
            </a:r>
          </a:p>
          <a:p>
            <a:r>
              <a:rPr lang="th-TH" sz="3600" b="1" dirty="0" smtClean="0"/>
              <a:t>จงยกตัวอย่าง เว็บบราวเซอร์</a:t>
            </a:r>
          </a:p>
          <a:p>
            <a:r>
              <a:rPr lang="th-TH" sz="3600" b="1" dirty="0" smtClean="0"/>
              <a:t>โปรโตคอลหมายถึง.............และโปรโตคอลที่ใช้ในระบบเครือข่ายอินเทอร์เน็ตคือ..</a:t>
            </a:r>
          </a:p>
          <a:p>
            <a:r>
              <a:rPr lang="en-US" sz="3600" b="1" dirty="0" smtClean="0"/>
              <a:t>Application </a:t>
            </a:r>
            <a:r>
              <a:rPr lang="th-TH" sz="3600" b="1" dirty="0" smtClean="0"/>
              <a:t>หมายถึง</a:t>
            </a:r>
          </a:p>
          <a:p>
            <a:r>
              <a:rPr lang="th-TH" sz="3600" b="1" dirty="0" smtClean="0"/>
              <a:t>จงบอกความแตกต่างระหว่าง </a:t>
            </a:r>
            <a:r>
              <a:rPr lang="en-US" sz="3600" b="1" dirty="0" smtClean="0"/>
              <a:t>Website </a:t>
            </a:r>
            <a:r>
              <a:rPr lang="th-TH" sz="3600" b="1" dirty="0" smtClean="0"/>
              <a:t>และ </a:t>
            </a:r>
            <a:r>
              <a:rPr lang="en-US" sz="3600" b="1" dirty="0" smtClean="0"/>
              <a:t>Web Application </a:t>
            </a:r>
            <a:r>
              <a:rPr lang="th-TH" sz="3600" b="1" dirty="0" smtClean="0"/>
              <a:t>มาพอสังเขป.........</a:t>
            </a:r>
          </a:p>
        </p:txBody>
      </p:sp>
    </p:spTree>
    <p:extLst>
      <p:ext uri="{BB962C8B-B14F-4D97-AF65-F5344CB8AC3E}">
        <p14:creationId xmlns:p14="http://schemas.microsoft.com/office/powerpoint/2010/main" val="27493224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Router </a:t>
            </a:r>
            <a:endParaRPr lang="en-US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80773"/>
          </a:xfrm>
        </p:spPr>
        <p:txBody>
          <a:bodyPr>
            <a:normAutofit/>
          </a:bodyPr>
          <a:lstStyle/>
          <a:p>
            <a:r>
              <a:rPr lang="th-TH" sz="4000" dirty="0" smtClean="0"/>
              <a:t>อุปกรณ์ที่ทำหน้าที่เชื่อมต่อระบบเครือข่ายอย่างหนึ่ง  ทำหนาที่หน้าเส้นทางและส่งข้อมูลระหว่างเครือข่ายคอมพิวเตอร์  ไปยังเครือข่ายปลายทางที่ต้องการ  โดยหาเส้นทางในการส่งผ่านข้อมูลที่ดีที่สุดและเป็นตัวกลางในการส่งต่อข้อมูลไปยังเครือข่ายอื่น  แต่ถ้าเส้นทางหลักเกิดขัดข้อง  เร้า</a:t>
            </a:r>
            <a:r>
              <a:rPr lang="th-TH" sz="4000" dirty="0" err="1" smtClean="0"/>
              <a:t>เตอร์</a:t>
            </a:r>
            <a:r>
              <a:rPr lang="th-TH" sz="4000" dirty="0" smtClean="0"/>
              <a:t> สามารถที่จะเลือกเส้นทางใหม่ได้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99397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085658" y="170873"/>
            <a:ext cx="3112269" cy="888999"/>
          </a:xfrm>
          <a:solidFill>
            <a:schemeClr val="accent3">
              <a:lumMod val="40000"/>
              <a:lumOff val="60000"/>
            </a:schemeClr>
          </a:solidFill>
          <a:ln>
            <a:solidFill>
              <a:srgbClr val="FF0000"/>
            </a:solidFill>
            <a:prstDash val="lgDash"/>
          </a:ln>
        </p:spPr>
        <p:txBody>
          <a:bodyPr/>
          <a:lstStyle/>
          <a:p>
            <a:pPr algn="ctr"/>
            <a:r>
              <a:rPr lang="th-TH" sz="4800" b="1" dirty="0">
                <a:solidFill>
                  <a:srgbClr val="7030A0"/>
                </a:solidFill>
              </a:rPr>
              <a:t>อินเทอร์เน็ต</a:t>
            </a:r>
            <a:r>
              <a:rPr lang="th-TH" sz="6000" dirty="0">
                <a:solidFill>
                  <a:srgbClr val="7030A0"/>
                </a:solidFill>
              </a:rPr>
              <a:t> </a:t>
            </a:r>
            <a:endParaRPr lang="en-US" sz="6000" dirty="0">
              <a:solidFill>
                <a:srgbClr val="7030A0"/>
              </a:solidFill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623455" y="1184100"/>
            <a:ext cx="9736282" cy="5580382"/>
          </a:xfrm>
        </p:spPr>
        <p:txBody>
          <a:bodyPr>
            <a:noAutofit/>
          </a:bodyPr>
          <a:lstStyle/>
          <a:p>
            <a:pPr algn="l"/>
            <a:r>
              <a:rPr lang="th-TH" sz="3600" b="1" dirty="0" smtClean="0">
                <a:solidFill>
                  <a:schemeClr val="tx2">
                    <a:lumMod val="75000"/>
                  </a:schemeClr>
                </a:solidFill>
                <a:cs typeface="+mj-cs"/>
              </a:rPr>
              <a:t>คือ</a:t>
            </a:r>
            <a:r>
              <a:rPr lang="th-TH" sz="3600" b="1" dirty="0">
                <a:solidFill>
                  <a:schemeClr val="tx2">
                    <a:lumMod val="75000"/>
                  </a:schemeClr>
                </a:solidFill>
                <a:cs typeface="+mj-cs"/>
              </a:rPr>
              <a:t>  กลุ่มของเครือข่าย</a:t>
            </a:r>
            <a:r>
              <a:rPr lang="th-TH" sz="3600" b="1" dirty="0" smtClean="0">
                <a:solidFill>
                  <a:schemeClr val="tx2">
                    <a:lumMod val="75000"/>
                  </a:schemeClr>
                </a:solidFill>
                <a:cs typeface="+mj-cs"/>
              </a:rPr>
              <a:t>คอมพิวเตอร์</a:t>
            </a:r>
            <a:r>
              <a:rPr lang="th-TH" sz="3600" b="1" dirty="0">
                <a:solidFill>
                  <a:schemeClr val="tx1"/>
                </a:solidFill>
                <a:cs typeface="+mj-cs"/>
              </a:rPr>
              <a:t>ใหญ่และเครือข่ายย่อย</a:t>
            </a:r>
            <a:r>
              <a:rPr lang="th-TH" sz="3600" b="1" dirty="0" smtClean="0">
                <a:solidFill>
                  <a:schemeClr val="tx2">
                    <a:lumMod val="75000"/>
                  </a:schemeClr>
                </a:solidFill>
                <a:cs typeface="+mj-cs"/>
              </a:rPr>
              <a:t>จำนวน</a:t>
            </a:r>
            <a:r>
              <a:rPr lang="th-TH" sz="3600" b="1" dirty="0">
                <a:solidFill>
                  <a:schemeClr val="tx1"/>
                </a:solidFill>
                <a:cs typeface="+mj-cs"/>
              </a:rPr>
              <a:t>มาก</a:t>
            </a:r>
            <a:r>
              <a:rPr lang="th-TH" sz="3600" b="1" dirty="0">
                <a:solidFill>
                  <a:schemeClr val="tx2">
                    <a:lumMod val="75000"/>
                  </a:schemeClr>
                </a:solidFill>
                <a:cs typeface="+mj-cs"/>
              </a:rPr>
              <a:t>ที่เชื่อมต่อเข้าด้วยกัน ภายใต้ระบบมาตรฐานเดียวกัน จนกลายเป็นสังคมเครือข่ายขนาด</a:t>
            </a:r>
            <a:r>
              <a:rPr lang="th-TH" sz="3600" b="1" dirty="0" smtClean="0">
                <a:solidFill>
                  <a:schemeClr val="tx2">
                    <a:lumMod val="75000"/>
                  </a:schemeClr>
                </a:solidFill>
                <a:cs typeface="+mj-cs"/>
              </a:rPr>
              <a:t>ใหญ่ที่มีผู้ใช้งานกระจายอยู่ทั่วโลก</a:t>
            </a:r>
            <a:r>
              <a:rPr lang="th-TH" sz="3600" b="1" dirty="0">
                <a:solidFill>
                  <a:schemeClr val="tx2">
                    <a:lumMod val="75000"/>
                  </a:schemeClr>
                </a:solidFill>
                <a:cs typeface="+mj-cs"/>
              </a:rPr>
              <a:t>  ซึ่งคอมพิวเตอร์แต่ละเครื่องสามารถรับส่งข้อมูลในรูปแบบต่างๆ  เช่น </a:t>
            </a:r>
            <a:r>
              <a:rPr lang="th-TH" sz="3600" b="1" dirty="0" smtClean="0">
                <a:solidFill>
                  <a:schemeClr val="tx2">
                    <a:lumMod val="75000"/>
                  </a:schemeClr>
                </a:solidFill>
                <a:cs typeface="+mj-cs"/>
              </a:rPr>
              <a:t>ตัวอักษร </a:t>
            </a:r>
            <a:r>
              <a:rPr lang="th-TH" sz="3600" b="1" dirty="0">
                <a:solidFill>
                  <a:schemeClr val="tx2">
                    <a:lumMod val="75000"/>
                  </a:schemeClr>
                </a:solidFill>
                <a:cs typeface="+mj-cs"/>
              </a:rPr>
              <a:t>รูปภาพ </a:t>
            </a:r>
            <a:r>
              <a:rPr lang="th-TH" sz="3600" b="1" dirty="0" smtClean="0">
                <a:solidFill>
                  <a:schemeClr val="tx2">
                    <a:lumMod val="75000"/>
                  </a:schemeClr>
                </a:solidFill>
                <a:cs typeface="+mj-cs"/>
              </a:rPr>
              <a:t>เสียง และ</a:t>
            </a:r>
            <a:r>
              <a:rPr lang="th-TH" sz="3600" b="1" dirty="0">
                <a:solidFill>
                  <a:schemeClr val="tx2">
                    <a:lumMod val="75000"/>
                  </a:schemeClr>
                </a:solidFill>
                <a:cs typeface="+mj-cs"/>
              </a:rPr>
              <a:t>วีดิโอ</a:t>
            </a:r>
            <a:r>
              <a:rPr lang="th-TH" sz="3600" b="1" dirty="0" smtClean="0">
                <a:solidFill>
                  <a:schemeClr val="tx2">
                    <a:lumMod val="75000"/>
                  </a:schemeClr>
                </a:solidFill>
                <a:cs typeface="+mj-cs"/>
              </a:rPr>
              <a:t>ได้</a:t>
            </a:r>
            <a:r>
              <a:rPr lang="th-TH" sz="3600" b="1" dirty="0">
                <a:solidFill>
                  <a:schemeClr val="tx2">
                    <a:lumMod val="75000"/>
                  </a:schemeClr>
                </a:solidFill>
                <a:cs typeface="+mj-cs"/>
              </a:rPr>
              <a:t>  รวมทั้งการสืบค้นข้อมูล</a:t>
            </a:r>
            <a:r>
              <a:rPr lang="th-TH" sz="3600" b="1" dirty="0" smtClean="0">
                <a:solidFill>
                  <a:schemeClr val="tx2">
                    <a:lumMod val="75000"/>
                  </a:schemeClr>
                </a:solidFill>
                <a:cs typeface="+mj-cs"/>
              </a:rPr>
              <a:t>ต่างๆ </a:t>
            </a:r>
            <a:r>
              <a:rPr lang="th-TH" sz="3600" b="1" dirty="0">
                <a:solidFill>
                  <a:schemeClr val="tx2">
                    <a:lumMod val="75000"/>
                  </a:schemeClr>
                </a:solidFill>
                <a:cs typeface="+mj-cs"/>
              </a:rPr>
              <a:t>ได้</a:t>
            </a:r>
            <a:r>
              <a:rPr lang="th-TH" sz="3600" b="1" dirty="0" smtClean="0">
                <a:solidFill>
                  <a:schemeClr val="tx2">
                    <a:lumMod val="75000"/>
                  </a:schemeClr>
                </a:solidFill>
                <a:cs typeface="+mj-cs"/>
              </a:rPr>
              <a:t>อย่างรวดเร็ว อินเทอร์เน็ต</a:t>
            </a:r>
            <a:r>
              <a:rPr lang="th-TH" sz="3600" b="1" dirty="0">
                <a:solidFill>
                  <a:schemeClr val="tx2">
                    <a:lumMod val="75000"/>
                  </a:schemeClr>
                </a:solidFill>
                <a:cs typeface="+mj-cs"/>
              </a:rPr>
              <a:t>จึงเป็นเครื่องมือติดต่อสื่อสารที่ได้รับความนิยมเป็นอย่างมาก  </a:t>
            </a:r>
            <a:r>
              <a:rPr lang="th-TH" sz="3600" b="1" dirty="0" smtClean="0">
                <a:solidFill>
                  <a:schemeClr val="tx2">
                    <a:lumMod val="75000"/>
                  </a:schemeClr>
                </a:solidFill>
                <a:cs typeface="+mj-cs"/>
              </a:rPr>
              <a:t>ใน</a:t>
            </a:r>
            <a:r>
              <a:rPr lang="th-TH" sz="3600" b="1" dirty="0">
                <a:solidFill>
                  <a:schemeClr val="tx2">
                    <a:lumMod val="75000"/>
                  </a:schemeClr>
                </a:solidFill>
                <a:cs typeface="+mj-cs"/>
              </a:rPr>
              <a:t>ปัจจุบัน เว็บไซต์ที่เก็บรวบรวมข้อมูล</a:t>
            </a:r>
            <a:r>
              <a:rPr lang="th-TH" sz="3600" b="1" dirty="0" smtClean="0">
                <a:solidFill>
                  <a:schemeClr val="tx2">
                    <a:lumMod val="75000"/>
                  </a:schemeClr>
                </a:solidFill>
                <a:cs typeface="+mj-cs"/>
              </a:rPr>
              <a:t>ส่วนใหญ่</a:t>
            </a:r>
            <a:r>
              <a:rPr lang="th-TH" sz="3600" b="1" dirty="0">
                <a:solidFill>
                  <a:schemeClr val="tx2">
                    <a:lumMod val="75000"/>
                  </a:schemeClr>
                </a:solidFill>
                <a:cs typeface="+mj-cs"/>
              </a:rPr>
              <a:t>มีพื้นฐานการเขียนจาก</a:t>
            </a:r>
            <a:r>
              <a:rPr lang="th-TH" sz="3200" b="1" dirty="0">
                <a:solidFill>
                  <a:schemeClr val="tx2">
                    <a:lumMod val="75000"/>
                  </a:schemeClr>
                </a:solidFill>
                <a:cs typeface="+mj-cs"/>
              </a:rPr>
              <a:t>ภาษา</a:t>
            </a:r>
            <a:r>
              <a:rPr lang="th-TH" sz="2800" dirty="0">
                <a:solidFill>
                  <a:schemeClr val="tx2">
                    <a:lumMod val="75000"/>
                  </a:schemeClr>
                </a:solidFill>
                <a:cs typeface="+mj-cs"/>
              </a:rPr>
              <a:t> 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cs typeface="+mj-cs"/>
              </a:rPr>
              <a:t>HTML  (Hyper text Markup Language)   </a:t>
            </a:r>
            <a:r>
              <a:rPr lang="th-TH" sz="3200" b="1" dirty="0">
                <a:solidFill>
                  <a:schemeClr val="tx2">
                    <a:lumMod val="75000"/>
                  </a:schemeClr>
                </a:solidFill>
                <a:cs typeface="+mj-cs"/>
              </a:rPr>
              <a:t>การสร้างเว็บ</a:t>
            </a:r>
            <a:r>
              <a:rPr lang="th-TH" sz="3200" b="1" dirty="0" err="1">
                <a:solidFill>
                  <a:schemeClr val="tx2">
                    <a:lumMod val="75000"/>
                  </a:schemeClr>
                </a:solidFill>
                <a:cs typeface="+mj-cs"/>
              </a:rPr>
              <a:t>เพจ</a:t>
            </a:r>
            <a:r>
              <a:rPr lang="th-TH" sz="3200" b="1" dirty="0">
                <a:solidFill>
                  <a:schemeClr val="tx2">
                    <a:lumMod val="75000"/>
                  </a:schemeClr>
                </a:solidFill>
                <a:cs typeface="+mj-cs"/>
              </a:rPr>
              <a:t>สามารถ</a:t>
            </a:r>
            <a:r>
              <a:rPr lang="th-TH" sz="3200" b="1" dirty="0" smtClean="0">
                <a:solidFill>
                  <a:schemeClr val="tx2">
                    <a:lumMod val="75000"/>
                  </a:schemeClr>
                </a:solidFill>
                <a:cs typeface="+mj-cs"/>
              </a:rPr>
              <a:t>พัฒนามาเป็นแบบสำเร็จรูปคือสร้างด้วย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cs typeface="+mj-cs"/>
              </a:rPr>
              <a:t>DreamWeaver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cs typeface="+mj-cs"/>
              </a:rPr>
              <a:t> </a:t>
            </a:r>
            <a:r>
              <a:rPr lang="th-TH" sz="2000" dirty="0"/>
              <a:t> </a:t>
            </a:r>
            <a:endParaRPr lang="th-TH" sz="2800" b="1" dirty="0">
              <a:solidFill>
                <a:schemeClr val="tx2">
                  <a:lumMod val="75000"/>
                </a:schemeClr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6995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1861" y="257898"/>
            <a:ext cx="3042612" cy="698066"/>
          </a:xfrm>
          <a:solidFill>
            <a:srgbClr val="7030A0"/>
          </a:solidFill>
          <a:ln w="28575">
            <a:solidFill>
              <a:srgbClr val="FFFF00"/>
            </a:solidFill>
          </a:ln>
        </p:spPr>
        <p:txBody>
          <a:bodyPr/>
          <a:lstStyle/>
          <a:p>
            <a:r>
              <a:rPr lang="th-TH" b="1" dirty="0" smtClean="0"/>
              <a:t>กำเนิดอินเทอร์เน็ต</a:t>
            </a:r>
            <a:r>
              <a:rPr lang="th-TH" dirty="0"/>
              <a:t> </a:t>
            </a:r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70164" y="1100716"/>
            <a:ext cx="11502736" cy="7315920"/>
          </a:xfrm>
        </p:spPr>
        <p:txBody>
          <a:bodyPr>
            <a:noAutofit/>
          </a:bodyPr>
          <a:lstStyle/>
          <a:p>
            <a:r>
              <a:rPr lang="th-TH" sz="3600" dirty="0" smtClean="0"/>
              <a:t>อินเทอร์เน็ต </a:t>
            </a:r>
            <a:r>
              <a:rPr lang="th-TH" sz="3600" dirty="0"/>
              <a:t>(</a:t>
            </a:r>
            <a:r>
              <a:rPr lang="en-US" sz="3600" dirty="0"/>
              <a:t>Internet)   </a:t>
            </a:r>
            <a:r>
              <a:rPr lang="th-TH" sz="3600" dirty="0"/>
              <a:t>มีจุดเริ่มต้นมาจากการใช้ทางการทหาร   เนื่องจากในยุคสงครามเย็น เมื่อประมาณ   พ.ศ. 2510 ระหว่างฝ่ายคอมมิวนิสต์และฝ่ายเสรีประชาธิปไตยซึ่งนำโดยสหรัฐอเมริกา   โดยต่างฝ่ายต่างก็กลัวขีปนาวุธของอีกฝ่ายหนึ่ง โดยผู้นำสหรัฐอเมริกาวิตกว่า ถ้าหากทางฝ่าย</a:t>
            </a:r>
            <a:r>
              <a:rPr lang="th-TH" sz="3600" dirty="0" smtClean="0"/>
              <a:t>รัสเซีย</a:t>
            </a:r>
            <a:r>
              <a:rPr lang="th-TH" sz="3600" dirty="0"/>
              <a:t>  ยิงขีปนาวุธนิวเคลียร์เข้ามาถล่มจุดยุทธศาสตร์บางจุดของตนเองขึ้นมา อาจจะทำให้คอมพิวเตอร์ที่เชื่อมต่อกันเสียหายได้ จึงได้สั่งให้มีการวิจัยเพื่อสร้างเครือข่ายคอมพิวเตอร์ชนิดใหม่ขึ้นมา เพื่อป้องกันความเสียหาย โดยมีจุดประสงค์ว่า ถ้าคอมพิวเตอร์เครื่องใด</a:t>
            </a:r>
            <a:r>
              <a:rPr lang="th-TH" sz="3600" dirty="0" err="1"/>
              <a:t>เครื่องห</a:t>
            </a:r>
            <a:r>
              <a:rPr lang="th-TH" sz="3600" dirty="0"/>
              <a:t>นึ่งถูกทำลาย แต่เครื่องอื่นก็จะต้องใช้งานต่อไปได้ หน่วยงานที่ทำหน้าที่ดูแลระบบเครือข่ายในขณะนั้นมีชื่อว่า</a:t>
            </a:r>
            <a:r>
              <a:rPr lang="th-TH" sz="2800" dirty="0"/>
              <a:t>  </a:t>
            </a:r>
            <a:r>
              <a:rPr lang="en-US" sz="2800" dirty="0"/>
              <a:t>ARPA (Advanced Research Projects </a:t>
            </a:r>
            <a:r>
              <a:rPr lang="en-US" sz="2800" dirty="0" smtClean="0"/>
              <a:t>Agency</a:t>
            </a:r>
            <a:r>
              <a:rPr lang="en-US" sz="2800" dirty="0"/>
              <a:t>)   </a:t>
            </a:r>
            <a:r>
              <a:rPr lang="en-US" sz="3200" dirty="0"/>
              <a:t> </a:t>
            </a:r>
            <a:r>
              <a:rPr lang="th-TH" sz="4000" dirty="0"/>
              <a:t>ดังนั้น  ชื่อเครือข่ายในขณะนั้นจึงถูก</a:t>
            </a:r>
            <a:r>
              <a:rPr lang="th-TH" sz="3600" dirty="0"/>
              <a:t>เรียกว่า</a:t>
            </a:r>
            <a:r>
              <a:rPr lang="th-TH" sz="2800" dirty="0"/>
              <a:t> </a:t>
            </a:r>
            <a:r>
              <a:rPr lang="en-US" sz="2800" dirty="0"/>
              <a:t>ARPANET </a:t>
            </a:r>
            <a:r>
              <a:rPr lang="th-TH" sz="2800" dirty="0"/>
              <a:t>            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6979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1861" y="257898"/>
            <a:ext cx="3042612" cy="698066"/>
          </a:xfrm>
          <a:solidFill>
            <a:srgbClr val="7030A0"/>
          </a:solidFill>
          <a:ln w="28575">
            <a:solidFill>
              <a:srgbClr val="FFFF00"/>
            </a:solidFill>
          </a:ln>
        </p:spPr>
        <p:txBody>
          <a:bodyPr/>
          <a:lstStyle/>
          <a:p>
            <a:r>
              <a:rPr lang="th-TH" b="1" dirty="0" smtClean="0"/>
              <a:t>กำเนิดอินเทอร์เน็ต</a:t>
            </a:r>
            <a:r>
              <a:rPr lang="th-TH" dirty="0"/>
              <a:t> </a:t>
            </a:r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70164" y="1100716"/>
            <a:ext cx="11024754" cy="5196175"/>
          </a:xfrm>
        </p:spPr>
        <p:txBody>
          <a:bodyPr>
            <a:noAutofit/>
          </a:bodyPr>
          <a:lstStyle/>
          <a:p>
            <a:r>
              <a:rPr lang="en-US" sz="3600" b="1" dirty="0">
                <a:cs typeface="+mj-cs"/>
              </a:rPr>
              <a:t> </a:t>
            </a:r>
            <a:r>
              <a:rPr lang="th-TH" sz="3600" b="1" dirty="0">
                <a:cs typeface="+mj-cs"/>
              </a:rPr>
              <a:t>ในปี พ.ศ. 2527 เครือข่ายขยายใหญ่โตเพิ่มมากขึ้น จากการระดมนักวิจัยเพื่อสร้างมาตรฐานใหม่ขึ้นมาเพื่อความเหมาะสม  จึงได้มาตรฐาน </a:t>
            </a:r>
            <a:r>
              <a:rPr lang="en-US" sz="3600" b="1" dirty="0">
                <a:cs typeface="+mj-cs"/>
              </a:rPr>
              <a:t>TCP/IP  </a:t>
            </a:r>
            <a:r>
              <a:rPr lang="th-TH" sz="3600" b="1" dirty="0" smtClean="0">
                <a:cs typeface="+mj-cs"/>
              </a:rPr>
              <a:t>   </a:t>
            </a:r>
            <a:br>
              <a:rPr lang="th-TH" sz="3600" b="1" dirty="0" smtClean="0">
                <a:cs typeface="+mj-cs"/>
              </a:rPr>
            </a:br>
            <a:r>
              <a:rPr lang="th-TH" sz="3600" b="1" dirty="0" smtClean="0">
                <a:cs typeface="+mj-cs"/>
              </a:rPr>
              <a:t>และ</a:t>
            </a:r>
            <a:r>
              <a:rPr lang="th-TH" sz="3600" b="1" dirty="0">
                <a:cs typeface="+mj-cs"/>
              </a:rPr>
              <a:t>นอกจากประโยชน์ด้านงานวิจัยและทางทหารแล้ว   ยังได้นำมาใช้ประโยชน์ทางด้านธุรกิจและการ</a:t>
            </a:r>
            <a:r>
              <a:rPr lang="th-TH" sz="3600" b="1" dirty="0" smtClean="0">
                <a:cs typeface="+mj-cs"/>
              </a:rPr>
              <a:t>พาณิชย์อีก</a:t>
            </a:r>
            <a:r>
              <a:rPr lang="th-TH" sz="3600" b="1" dirty="0">
                <a:cs typeface="+mj-cs"/>
              </a:rPr>
              <a:t>ด้วย   ต่อมาในปี พ.ศ. 2532  ได้เปลี่ยนชื่อเป็นเครือข่ายอินเทอร์เน็ตและนำมาใช้ประโยชน์ในการติดต่อข้อมูลข่าวสารมากมาย </a:t>
            </a:r>
            <a:br>
              <a:rPr lang="th-TH" sz="3600" b="1" dirty="0">
                <a:cs typeface="+mj-cs"/>
              </a:rPr>
            </a:br>
            <a:r>
              <a:rPr lang="th-TH" sz="3600" b="1" dirty="0">
                <a:cs typeface="+mj-cs"/>
              </a:rPr>
              <a:t>            </a:t>
            </a:r>
            <a:endParaRPr lang="en-US" sz="36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1526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1860" y="257898"/>
            <a:ext cx="4912975" cy="698066"/>
          </a:xfrm>
          <a:solidFill>
            <a:srgbClr val="7030A0"/>
          </a:solidFill>
          <a:ln w="28575">
            <a:solidFill>
              <a:srgbClr val="FFFF00"/>
            </a:solidFill>
          </a:ln>
        </p:spPr>
        <p:txBody>
          <a:bodyPr/>
          <a:lstStyle/>
          <a:p>
            <a:pPr algn="ctr"/>
            <a:r>
              <a:rPr lang="th-TH" b="1" dirty="0" smtClean="0"/>
              <a:t>กำเนิดอินเทอร์เน็ตในประเทศไทย</a:t>
            </a:r>
            <a:endParaRPr lang="en-US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70164" y="1100716"/>
            <a:ext cx="11450782" cy="5923539"/>
          </a:xfrm>
        </p:spPr>
        <p:txBody>
          <a:bodyPr>
            <a:noAutofit/>
          </a:bodyPr>
          <a:lstStyle/>
          <a:p>
            <a:r>
              <a:rPr lang="th-TH" sz="2800" b="1" dirty="0" smtClean="0"/>
              <a:t>สำหรับในประเทศไทย</a:t>
            </a:r>
            <a:r>
              <a:rPr lang="th-TH" sz="2800" dirty="0" smtClean="0"/>
              <a:t> ได้มีการเริ่มต้นติดตั้งระบบอินเทอร์เน็ตเป็นครั้งแรกที่มหาวิทยาลัยสงขลานครินทร์ วิทยาเขตหาดใหญ่ </a:t>
            </a:r>
            <a:r>
              <a:rPr lang="th-TH" sz="2800" b="1" dirty="0" smtClean="0"/>
              <a:t> เพื่อใช้ในการศึกษา</a:t>
            </a:r>
            <a:r>
              <a:rPr lang="th-TH" sz="2800" dirty="0" smtClean="0"/>
              <a:t>ของมหาวิทยาลัย   โดยติดต่อกับสถาบันเทคโนโลยีแห่งเอเชีย   โดยเชื่อมต่อเครื่องมินิคอมพิวเตอร์เพื่อรับส่งจดหมายอิเล็กทรอนิกส์กับมหาวิทยาลัยเมลเบิร์น  ประเทศออสเตรเลีย </a:t>
            </a:r>
            <a:br>
              <a:rPr lang="th-TH" sz="2800" dirty="0" smtClean="0"/>
            </a:br>
            <a:r>
              <a:rPr lang="th-TH" sz="2800" dirty="0" smtClean="0"/>
              <a:t>      ปี พ.ศ. 2530  กระทรวงวิทยาศาสตร์เทคโนโลยีและพลังงาน ได้มอบหมายให้ศูนย์เทคโนโลยีอิเล็กทรอนิกส์และคอมพิวเตอร์แห่งชาติ (</a:t>
            </a:r>
            <a:r>
              <a:rPr lang="en-US" sz="2800" dirty="0" smtClean="0"/>
              <a:t>NECTEC) </a:t>
            </a:r>
            <a:r>
              <a:rPr lang="th-TH" sz="2800" dirty="0" smtClean="0"/>
              <a:t>ให้ทุนสนับสนุนแก่สถาบันเทคโนโลยีพระจอมเกล้า เจ้าคุณทหารลาดกระบัง เพื่อศึกษาถึงการเชื่อมต่อเครื่องคอมพิวเตอร์ของมหาวิทยาลัยด้านวิทยาศาสตร์ จำนวน 12 แห่งเข้าเป็นเครือข่ายเดียวกันเมื่อ พ.ศ. 2531 หลังจากนั้น จุฬาลงกรณ์มหาวิทยาลัยได้เป็นเกต</a:t>
            </a:r>
            <a:r>
              <a:rPr lang="th-TH" sz="2800" dirty="0" err="1" smtClean="0"/>
              <a:t>เวย์</a:t>
            </a:r>
            <a:r>
              <a:rPr lang="th-TH" sz="2800" dirty="0" smtClean="0"/>
              <a:t>อินเทอร์เน็ตในประเทศไทย และเริ่มให้บริการทางอินเทอร์เน็ตเต็มรูปแบบในเดือนกรกฎาคม พ.ศ. 2535</a:t>
            </a:r>
            <a:br>
              <a:rPr lang="th-TH" sz="2800" dirty="0" smtClean="0"/>
            </a:br>
            <a:r>
              <a:rPr lang="th-TH" sz="2800" dirty="0" smtClean="0"/>
              <a:t>     และต่อมาเมื่อปี </a:t>
            </a:r>
            <a:r>
              <a:rPr lang="th-TH" sz="2800" b="1" dirty="0" smtClean="0"/>
              <a:t>พ.ศ. 2537</a:t>
            </a:r>
            <a:r>
              <a:rPr lang="th-TH" sz="2800" dirty="0" smtClean="0"/>
              <a:t> การสื่อสารแห่งประเทศไทยร่วมลงทุนกับหน่วยงานของรัฐและเอกชนเปิดให้บริการอินเทอร์เน็ตเชิงพาณิชย์ 2 ราย  คือ  บริษัทอินเทอร์เน็ตประเทศไทย จำกัด และบริษัทอินเทอร์เน็ต คอม</a:t>
            </a:r>
            <a:r>
              <a:rPr lang="th-TH" sz="2800" dirty="0" err="1" smtClean="0"/>
              <a:t>เมอร์เชียลแอนด์โนว์เลจเซอร์วิส</a:t>
            </a:r>
            <a:r>
              <a:rPr lang="th-TH" sz="2800" dirty="0" smtClean="0"/>
              <a:t> จำกัด ภายหลังเปลี่ยนชื่อเป็น</a:t>
            </a:r>
            <a:r>
              <a:rPr lang="th-TH" sz="2800" b="1" dirty="0" smtClean="0"/>
              <a:t> </a:t>
            </a:r>
            <a:r>
              <a:rPr lang="en-US" sz="2800" b="1" dirty="0" smtClean="0"/>
              <a:t>KSC</a:t>
            </a:r>
            <a:r>
              <a:rPr lang="en-US" sz="2800" dirty="0" smtClean="0"/>
              <a:t> </a:t>
            </a:r>
            <a:r>
              <a:rPr lang="th-TH" sz="2800" dirty="0" smtClean="0"/>
              <a:t>คอม</a:t>
            </a:r>
            <a:r>
              <a:rPr lang="th-TH" sz="2800" dirty="0" err="1" smtClean="0"/>
              <a:t>เมอร์เชียล</a:t>
            </a:r>
            <a:r>
              <a:rPr lang="th-TH" sz="2800" dirty="0" smtClean="0"/>
              <a:t>อินเทอร์เน็ต จำกัด </a:t>
            </a:r>
            <a:br>
              <a:rPr lang="th-TH" sz="2800" dirty="0" smtClean="0"/>
            </a:br>
            <a:r>
              <a:rPr lang="th-TH" sz="2800" dirty="0" smtClean="0"/>
              <a:t>     เมื่อมีคนนิยมใช้อินเทอร์เน็ตเพิ่มมากขึ้น บริษัทที่ให้บริการอินเทอร์เน็ตจึงก่อตั้งเพิ่มขึ้นอีกมากมาย จนเป็นที่แพร่หลายกันทั่วไปในวงการธุรกิจทุกประเภท อาทิเช่น บริษัทฯ ห้างร้าน สถานประกอบการของรัฐและเอกชน เป็นต้น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5673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8349" y="544285"/>
            <a:ext cx="9356572" cy="5611585"/>
          </a:xfrm>
        </p:spPr>
        <p:txBody>
          <a:bodyPr>
            <a:normAutofit fontScale="90000"/>
          </a:bodyPr>
          <a:lstStyle/>
          <a:p>
            <a:r>
              <a:rPr lang="th-TH" dirty="0"/>
              <a:t>   </a:t>
            </a:r>
            <a:r>
              <a:rPr lang="th-TH" b="1" dirty="0"/>
              <a:t> </a:t>
            </a:r>
            <a:r>
              <a:rPr lang="th-TH" sz="4000" b="1" dirty="0">
                <a:solidFill>
                  <a:schemeClr val="accent6">
                    <a:lumMod val="50000"/>
                  </a:schemeClr>
                </a:solidFill>
              </a:rPr>
              <a:t>เว็บไซต์</a:t>
            </a:r>
            <a:r>
              <a:rPr lang="th-TH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(Website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) </a:t>
            </a:r>
            <a:r>
              <a:rPr lang="th-TH" b="1" dirty="0">
                <a:solidFill>
                  <a:schemeClr val="accent6">
                    <a:lumMod val="50000"/>
                  </a:schemeClr>
                </a:solidFill>
              </a:rPr>
              <a:t>คือ หน้าเว็บ</a:t>
            </a:r>
            <a:r>
              <a:rPr lang="th-TH" b="1" dirty="0" err="1">
                <a:solidFill>
                  <a:schemeClr val="accent6">
                    <a:lumMod val="50000"/>
                  </a:schemeClr>
                </a:solidFill>
              </a:rPr>
              <a:t>เพจ</a:t>
            </a:r>
            <a:r>
              <a:rPr lang="th-TH" b="1" dirty="0">
                <a:solidFill>
                  <a:schemeClr val="accent6">
                    <a:lumMod val="50000"/>
                  </a:schemeClr>
                </a:solidFill>
              </a:rPr>
              <a:t>หลายหน้า ที่ทำการเชื่อมโยงกันผ่านทาง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Hyperlink </a:t>
            </a:r>
            <a:r>
              <a:rPr lang="th-TH" b="1" dirty="0">
                <a:solidFill>
                  <a:schemeClr val="accent6">
                    <a:lumMod val="50000"/>
                  </a:schemeClr>
                </a:solidFill>
              </a:rPr>
              <a:t>ส่วนใหญ่จัดทำขึ้นเพื่อนำเสนอข้อมูลผ่านคอมพิวเตอร์ โดยถูกจัดเก็บไว้ใน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World Wide Web </a:t>
            </a:r>
            <a:r>
              <a:rPr lang="th-TH" b="1" dirty="0">
                <a:solidFill>
                  <a:schemeClr val="accent6">
                    <a:lumMod val="50000"/>
                  </a:schemeClr>
                </a:solidFill>
              </a:rPr>
              <a:t>หน้าแรกของเว็บไซต์ที่เก็บไว้ที่ชื่อหลักจะเรียกว่า 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Home page </a:t>
            </a:r>
            <a:r>
              <a:rPr lang="th-TH" b="1" dirty="0">
                <a:solidFill>
                  <a:schemeClr val="accent6">
                    <a:lumMod val="50000"/>
                  </a:schemeClr>
                </a:solidFill>
              </a:rPr>
              <a:t>เว็บไซต์โดยทั่วไปจะให้บริการต่อผู้ใช้ฟรี แต่บางเว็บไซต์จำเป็นต้องมีการสมัคร</a:t>
            </a:r>
            <a:r>
              <a:rPr lang="th-TH" b="1" dirty="0" smtClean="0">
                <a:solidFill>
                  <a:schemeClr val="accent6">
                    <a:lumMod val="50000"/>
                  </a:schemeClr>
                </a:solidFill>
              </a:rPr>
              <a:t>สมาชิก</a:t>
            </a:r>
            <a:r>
              <a:rPr lang="th-TH" b="1" dirty="0">
                <a:solidFill>
                  <a:schemeClr val="accent6">
                    <a:lumMod val="50000"/>
                  </a:schemeClr>
                </a:solidFill>
              </a:rPr>
              <a:t>และเสียค่าบริการก่อนจึงจะเข้าดูข้อมูลได้ </a:t>
            </a:r>
            <a:r>
              <a:rPr lang="th-TH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th-TH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th-TH" b="1" dirty="0"/>
              <a:t>เว็บ</a:t>
            </a:r>
            <a:r>
              <a:rPr lang="th-TH" b="1" dirty="0" err="1"/>
              <a:t>แอปพลิเค</a:t>
            </a:r>
            <a:r>
              <a:rPr lang="th-TH" b="1" dirty="0"/>
              <a:t>ชัน (</a:t>
            </a:r>
            <a:r>
              <a:rPr lang="en-US" b="1" dirty="0"/>
              <a:t>Web Application) </a:t>
            </a:r>
            <a:r>
              <a:rPr lang="th-TH" b="1" dirty="0"/>
              <a:t>คือ โปรแกรมประยุกต์บนเว็บที่สามารถเข้าถึงได้ด้วยโปรแกรมค้นดูเว็บ </a:t>
            </a:r>
            <a:r>
              <a:rPr lang="en-US" b="1" dirty="0" smtClean="0"/>
              <a:t>(</a:t>
            </a:r>
            <a:r>
              <a:rPr lang="en-US" b="1" dirty="0" smtClean="0">
                <a:hlinkClick r:id="rId2" tooltip="SASS ภาษาคอมพิวเตอร์สำหรับจัดการรูปแบบการแสดงผล Web Site บน Browser::SASS..."/>
              </a:rPr>
              <a:t>Web </a:t>
            </a:r>
            <a:r>
              <a:rPr lang="en-US" b="1" dirty="0">
                <a:hlinkClick r:id="rId2" tooltip="SASS ภาษาคอมพิวเตอร์สำหรับจัดการรูปแบบการแสดงผล Web Site บน Browser::SASS..."/>
              </a:rPr>
              <a:t>browser</a:t>
            </a:r>
            <a:r>
              <a:rPr lang="en-US" b="1" dirty="0"/>
              <a:t>) </a:t>
            </a:r>
            <a:r>
              <a:rPr lang="th-TH" b="1" dirty="0"/>
              <a:t>ต่างๆ </a:t>
            </a:r>
            <a:r>
              <a:rPr lang="th-TH" b="1" dirty="0" smtClean="0"/>
              <a:t/>
            </a:r>
            <a:br>
              <a:rPr lang="th-TH" b="1" dirty="0" smtClean="0"/>
            </a:br>
            <a:r>
              <a:rPr lang="th-TH" b="1" dirty="0" smtClean="0"/>
              <a:t>ผ่าน</a:t>
            </a:r>
            <a:r>
              <a:rPr lang="th-TH" b="1" dirty="0"/>
              <a:t>เครือข่ายคอมพิวเตอร์ (</a:t>
            </a:r>
            <a:r>
              <a:rPr lang="en-US" b="1" dirty="0"/>
              <a:t>Computer Network) </a:t>
            </a:r>
            <a:r>
              <a:rPr lang="th-TH" b="1" dirty="0"/>
              <a:t>อย่างอินเทอร์เน็ต </a:t>
            </a:r>
            <a:r>
              <a:rPr lang="en-US" b="1" dirty="0"/>
              <a:t>(</a:t>
            </a:r>
            <a:r>
              <a:rPr lang="en-US" b="1" dirty="0">
                <a:hlinkClick r:id="rId3" tooltip="ข้อดีของอินเตอร์เน็ต แบงค์กิ้ง (Internet Banking)::ข้อดีของอินเตอร์เน็ต..."/>
              </a:rPr>
              <a:t>Internet</a:t>
            </a:r>
            <a:r>
              <a:rPr lang="en-US" b="1" dirty="0"/>
              <a:t>) </a:t>
            </a:r>
            <a:r>
              <a:rPr lang="th-TH" b="1" dirty="0"/>
              <a:t>หรืออินทราเน็ต (</a:t>
            </a:r>
            <a:r>
              <a:rPr lang="en-US" b="1" dirty="0"/>
              <a:t>Intranet)</a:t>
            </a:r>
            <a:endParaRPr lang="th-TH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701365"/>
      </p:ext>
    </p:extLst>
  </p:cSld>
  <p:clrMapOvr>
    <a:masterClrMapping/>
  </p:clrMapOvr>
</p:sld>
</file>

<file path=ppt/theme/theme1.xml><?xml version="1.0" encoding="utf-8"?>
<a:theme xmlns:a="http://schemas.openxmlformats.org/drawingml/2006/main" name="เหลี่ยมเพชร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1268</TotalTime>
  <Words>957</Words>
  <Application>Microsoft Office PowerPoint</Application>
  <PresentationFormat>แบบจอกว้าง</PresentationFormat>
  <Paragraphs>120</Paragraphs>
  <Slides>40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13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40</vt:i4>
      </vt:variant>
    </vt:vector>
  </HeadingPairs>
  <TitlesOfParts>
    <vt:vector size="54" baseType="lpstr">
      <vt:lpstr>30106_Bluemoon_SemesterOpen</vt:lpstr>
      <vt:lpstr>Angsana New</vt:lpstr>
      <vt:lpstr>Arial</vt:lpstr>
      <vt:lpstr>Arial</vt:lpstr>
      <vt:lpstr>Calibri</vt:lpstr>
      <vt:lpstr>Cordia New</vt:lpstr>
      <vt:lpstr>IrisUPC</vt:lpstr>
      <vt:lpstr>KodchiangUPC</vt:lpstr>
      <vt:lpstr>Microsoft Sans Serif</vt:lpstr>
      <vt:lpstr>Microsoft Sans Serif, MS Sans Serif, sans-serif</vt:lpstr>
      <vt:lpstr>Trebuchet MS</vt:lpstr>
      <vt:lpstr>Verdana</vt:lpstr>
      <vt:lpstr>Wingdings 3</vt:lpstr>
      <vt:lpstr>เหลี่ยมเพชร</vt:lpstr>
      <vt:lpstr>โปรแกรมและเนื้อหาที่เกี่ยวข้อง ในการเรียนเว็บ แอพพลิเคชั่น(Web Application)</vt:lpstr>
      <vt:lpstr>งานนำเสนอ PowerPoint</vt:lpstr>
      <vt:lpstr>แบบฝึกหัดก่อนเรียนจ้า</vt:lpstr>
      <vt:lpstr>แบบฝึกหัดที่ 2 ความรู้เกี่ยวกับอินเทอร์เน็ต</vt:lpstr>
      <vt:lpstr>อินเทอร์เน็ต </vt:lpstr>
      <vt:lpstr>กำเนิดอินเทอร์เน็ต </vt:lpstr>
      <vt:lpstr>กำเนิดอินเทอร์เน็ต </vt:lpstr>
      <vt:lpstr>กำเนิดอินเทอร์เน็ตในประเทศไทย</vt:lpstr>
      <vt:lpstr>    เว็บไซต์ (Website) คือ หน้าเว็บเพจหลายหน้า ที่ทำการเชื่อมโยงกันผ่านทาง Hyperlink ส่วนใหญ่จัดทำขึ้นเพื่อนำเสนอข้อมูลผ่านคอมพิวเตอร์ โดยถูกจัดเก็บไว้ใน World Wide Web หน้าแรกของเว็บไซต์ที่เก็บไว้ที่ชื่อหลักจะเรียกว่า Home page เว็บไซต์โดยทั่วไปจะให้บริการต่อผู้ใช้ฟรี แต่บางเว็บไซต์จำเป็นต้องมีการสมัครสมาชิกและเสียค่าบริการก่อนจึงจะเข้าดูข้อมูลได้  เว็บแอปพลิเคชัน (Web Application) คือ โปรแกรมประยุกต์บนเว็บที่สามารถเข้าถึงได้ด้วยโปรแกรมค้นดูเว็บ (Web browser) ต่างๆ  ผ่านเครือข่ายคอมพิวเตอร์ (Computer Network) อย่างอินเทอร์เน็ต (Internet) หรืออินทราเน็ต (Intranet)</vt:lpstr>
      <vt:lpstr>        ความแตกต่างของเว็บไซต์ (Website) กับเว็บแอปพลิเคชัน (Web Application) อยู่ที่ปุ่มค่ะ แล้วปุ่มมันจะแตกต่างกันอย่างไรกันล่ะแต่พอได้ยินคำว่า Computation หรือ การคำนวณ หลายๆคนคงจะเข้าใจ โดยสำหรับปุ่มของเว็บไซต์ (Website) จะเป็นเพียงแค่โค้ด HTML ซึ่ีงไม่สามารถที่จะใช้ for วนลูป print "Hello World" หรือทำการคำนวณบวกลบให้เราได้ ซึ่งถ้าเราอยากให้ HTML สามารถที่จะ Computation สามารถที่จะทำงานได้มากกว่านั้นจะทำอย่างไร คำตอบคือการนำ Programming Language  มาใช้ โดยที่เราคุ้นเคยกัน</vt:lpstr>
      <vt:lpstr>งานนำเสนอ PowerPoint</vt:lpstr>
      <vt:lpstr>ตัวอย่างเว็บ แอพพลิเคชั่น</vt:lpstr>
      <vt:lpstr>บริการต่างๆ บนเครือข่ายอินเทอร์เน็ต</vt:lpstr>
      <vt:lpstr>ความหมายของเว็บเพจ</vt:lpstr>
      <vt:lpstr>ประโยชน์ของเว็บเพจ</vt:lpstr>
      <vt:lpstr>. ข่าวและเหตุการณ์ในปัจจุบัน  </vt:lpstr>
      <vt:lpstr>. ให้ข้อมูลความรู้และห้องสมุด</vt:lpstr>
      <vt:lpstr>3. ประชาสัมพันธ์บริษัทและองค์กร</vt:lpstr>
      <vt:lpstr>4. ความบันเทิง</vt:lpstr>
      <vt:lpstr>5. การเงินการลงทุน</vt:lpstr>
      <vt:lpstr>6. ซื้อ-ขายสินค้า และบริการ</vt:lpstr>
      <vt:lpstr>  7. ดาวน์โหลดข้อมูล</vt:lpstr>
      <vt:lpstr>8. บริการติดต่อสื่อสาร</vt:lpstr>
      <vt:lpstr>การทำงานของเว็บเพจ</vt:lpstr>
      <vt:lpstr>  จากรูปจะเห็นการทำงานเป็นขั้นตอนต่างๆ   ดังนี้ </vt:lpstr>
      <vt:lpstr>คำศัพท์ที่ควรรู้</vt:lpstr>
      <vt:lpstr>เว็บเพจ เป็นเอกสารที่ใช้ในการเผยแพร่ข้อมูลข่าวสาร ซึ่งประกอบไปด้วยข้อความ ภาพ เสียง และภาพยนตร์  ผ่านทางเครือข่ายอินเตอร์เน็ต เราสามารถเขียนด้วยภาษา HTML ซึ่งสามารถเขียนใน Text Editor ทั่วไป  อย่าง Notpad  ที่มาพร้อมกับ Windows ได้ โดยมีขั้นตอนในการสร้างเว็บไซต์  6 ขั้นตอน คือ </vt:lpstr>
      <vt:lpstr>โปรแกรมที่ใช้สร้างเว็บเพจและจัดองค์ประกอบบนหน้าเว็บ    ในปัจจุบันมีโปรแกรมสำเร็จรูปที่ช่วยสร้างงานเว็บไซต์ได้อย่างง่ายๆ โดยแค่ นำภาพ และข้อความที่ต้องการมาวางบนหน้าเว็บเพจ  ได้เลย แถมยังมีเครื่องมือ ที่จะช่วยจัดวางหน้าเว็บได้อย่างสวยงาม และลูกเล่นในการใส่เสียง หรือภาพเคลื่อนไหวได้ด้วยโดยโปรแกรมที่ใช้ในการสร้างเว็บไซต์นี้ ได้แก่ Macromedia Dreamweaver, Microsoft FrontPage  และ NetObjects Fusion  เป็นต้น ซึ่ง โปรแกรมเหล่านี้จะเป็นโปรแกรมประเภท What You See Is What You Get  (WYSIWYG) คือ เราจััดวางภาพ หรือข้อความแบบไหน โปรแกรมจะทำการเขียนโค้ต HTML ให้อัตโนมัติ </vt:lpstr>
      <vt:lpstr>การกำหนดขนาดของเว็บเพจ</vt:lpstr>
      <vt:lpstr>1. ขนาดของเว็บไซต์แบบ 800 x 600 pixels ซึ่งเป็นขนาดมาตรฐานที่ใช้กับหน้าจอคอมพิวเตอร์ได้ทุก ๆ ขนาด </vt:lpstr>
      <vt:lpstr> 2. ขนาดของเว็บไซต์แบบ 1024 x 768 pixels ซึ่งขนาดแบบนี้ กำลังได้รับความนิยมเพิ่มมากขึ้น เนื่องจาก ราคาจอคอมพิวเตอร์ในปัจจุบันมีราคาถูกลงมาก ดังนั้น ผู้ใช้คอมพิวเตอร์จึงหันมาใช้จอคอมพิวเตอร์ที่มีขนาดใหญ่ขึ้น </vt:lpstr>
      <vt:lpstr>การออกแบบโครงสร้างของเว็บไซต์</vt:lpstr>
      <vt:lpstr>2. การออกแบบหน้าเว็บไซต์ที่เน้นภาพกราฟิกเป็นหลัก เป็นการออกแบบเว็บไซต์ที่มีกราฟิกที่สวยงาม ถูกจัดวางในหน้าโฮมเพจ ซึ่งแตกต่างจากข้อแรกมาก เพราะไม่ค่อยจะมีข้อความในเว็บเพจ แต่จะเป็นการ Link ที่ภาพเพื่อเข้าไปยังหน้าเว็บเพจอื่น ๆ  ต่อไป การสร้างเว็บไซต์แบบนี้จะใช้ โปรแกรม Photoshop   สำหรับตกแต่งภาพก่อนนำไปใช้บน หน้าเว็บ </vt:lpstr>
      <vt:lpstr>3.การออกแบบหน้าเว็บไซต์ที่มีทั้งภาพ และเนื้อหา เป็นการออกแบหน้าเว็บไซต์ที่ผสมกัน ระหว่างข้อที่ 1 และ 2 ที่กล่าวมาข้างต้น โดยจะเน้นการจัดวาง ภาพที่ตัดแบ่งเป็นชิ้นเล็ก ๆ ก่อน หลังจากนั้นจึงใส่ข้อความประกอบภาพลงไป เพื่อให้เว็บไซต์ของเรา มีความสวยงาม ด้วยภาพกราฟิกที่นำมาประกอบ และใส่เนื้อหา ได้อย่างสมบูรณ์ด้วย </vt:lpstr>
      <vt:lpstr>เครื่องมือในการสร้างเว็บเพจด้วยภาษา HTML</vt:lpstr>
      <vt:lpstr>องค์ประกอบของภาษา HTML </vt:lpstr>
      <vt:lpstr>ข้อกําหนดของภาษา HTML</vt:lpstr>
      <vt:lpstr>เพิ่มเติมการระบุภาษาHTMLเป็นภาษาไทยต่อจากTitle แต่ยังอยู่ใน Head คือ  &lt;Meta HTTP-EQUIV="Content-Type"  Content="text/html:charset=windows-874"&gt;</vt:lpstr>
      <vt:lpstr>Hub</vt:lpstr>
      <vt:lpstr>Router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อินเทอร์เน็ต</dc:title>
  <dc:creator>com3pc</dc:creator>
  <cp:lastModifiedBy>KKD Windows7 V.11_x64</cp:lastModifiedBy>
  <cp:revision>59</cp:revision>
  <dcterms:created xsi:type="dcterms:W3CDTF">2014-11-03T08:40:03Z</dcterms:created>
  <dcterms:modified xsi:type="dcterms:W3CDTF">2018-10-29T10:01:42Z</dcterms:modified>
</cp:coreProperties>
</file>