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71" r:id="rId2"/>
    <p:sldId id="272" r:id="rId3"/>
    <p:sldId id="260" r:id="rId4"/>
    <p:sldId id="261" r:id="rId5"/>
    <p:sldId id="262" r:id="rId6"/>
    <p:sldId id="263" r:id="rId7"/>
    <p:sldId id="264" r:id="rId8"/>
    <p:sldId id="257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00FF00"/>
    <a:srgbClr val="996633"/>
    <a:srgbClr val="663300"/>
    <a:srgbClr val="009900"/>
    <a:srgbClr val="00CC00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C5FBBD-AE77-457B-BDDE-E2A37F074A94}" type="datetimeFigureOut">
              <a:rPr lang="th-TH" smtClean="0"/>
              <a:pPr/>
              <a:t>27/08/61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คำบรรยายภาพแบบเมฆ 5"/>
          <p:cNvSpPr/>
          <p:nvPr/>
        </p:nvSpPr>
        <p:spPr>
          <a:xfrm>
            <a:off x="327333" y="214291"/>
            <a:ext cx="8459510" cy="4643470"/>
          </a:xfrm>
          <a:prstGeom prst="cloudCallout">
            <a:avLst>
              <a:gd name="adj1" fmla="val -44226"/>
              <a:gd name="adj2" fmla="val 61912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cs typeface="#TS  Malee Normal" pitchFamily="18" charset="-34"/>
              </a:rPr>
              <a:t>โวหารการเขียน</a:t>
            </a:r>
            <a:endParaRPr lang="th-TH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cs typeface="#TS  Malee Normal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522962" y="214290"/>
            <a:ext cx="8064896" cy="5936237"/>
          </a:xfrm>
          <a:prstGeom prst="roundRect">
            <a:avLst>
              <a:gd name="adj" fmla="val 9964"/>
            </a:avLst>
          </a:prstGeom>
          <a:solidFill>
            <a:srgbClr val="00B0F0"/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ตัวอย่างอุปมาโวหาร</a:t>
            </a:r>
          </a:p>
          <a:p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           …ดังนี้เจ้าจะเห็นได้ว่าเมียที่พ่อจัดหาให้มีตระกูล สมชาติ สมเชื้อกันดี เพราะตระกูลของเราก็มั่งมี มีคนนับหน้าถือตา ญาติพี่น้องทั้งฝ่ายบิดามารดาของนางก็บริบูรณ์ รูปร่างงามหาตำหนิมิได้ ผมดำราวกับแมลงผึ้ง หน้าเปล่งปลั่งดั่งดวงจันทร์ เนตรประหนึ่งตากวาง จมูกแม้นดอกงา ฟันเทียบไข่มุก ริมฝีปากเพียงผลตำลึงสุก เสียงหวานปานนกโกกิลา ขาคือลำกล้วย เอวเหมาะเจาะไม่อ้วนเกิน เวลาย่างเดินแคล่วคล่องมีสง่าเสมอช้างทรง เพราะฉะนั้นเจ้าจะหาทางตำหนิขัดข้องมิได้เลย... </a:t>
            </a:r>
          </a:p>
          <a:p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						</a:t>
            </a:r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(</a:t>
            </a:r>
            <a:r>
              <a:rPr lang="th-TH" b="1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เสฐียรโกเศศ</a:t>
            </a:r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: กาม</a:t>
            </a:r>
            <a:r>
              <a:rPr lang="th-TH" b="1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นิต</a:t>
            </a:r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)</a:t>
            </a:r>
            <a:endParaRPr lang="th-TH" b="1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5997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539552" y="142852"/>
            <a:ext cx="8064896" cy="6454500"/>
          </a:xfrm>
          <a:prstGeom prst="roundRect">
            <a:avLst>
              <a:gd name="adj" fmla="val 9964"/>
            </a:avLst>
          </a:prstGeom>
          <a:solidFill>
            <a:srgbClr val="92D050"/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๕.  สาธกโวหาร 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คือ โวหารที่มุ่งให้ความชัดเจนโดยการยกตัวอย่างหรือเรื่องราวประกอบการอธิบาย เนื้อหาสาระ เพื่อสนับสนุน ข้อคิดเห็นต่าง ๆ ให้หนักแน่น  สมเหตุสมผล ทำให้ผู้รับสารเข้าใจเนื้อหา สาระในสิ่งที่พูด หรือเขียนอย่าง</a:t>
            </a:r>
            <a:r>
              <a:rPr lang="th-TH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แจ่ม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แจ้ง ชัดเจน ดูสมจริง หรือน่าเชื่อถือยิ่งขึ้น ตัวอย่างหรือเรื่องราว ที่ยกขึ้นประกอบอาจเป็นเรื่องสั้น ๆ หรือเรื่องราวยาว ๆ ก็ได้ตามความเหมาะสม เช่น ประสบการณ์ตรงของผู้ส่งสาร เรื่องราวของบุคคล เหตุการณ์ นิทาน ตำนาน วรรณคดี เป็นต้น สาธกโวหารมักใช้เป็นอุทาหรณ์ประกอบอยู่ในเทศนาโวหาร หรืออธิบายโวหาร </a:t>
            </a:r>
          </a:p>
          <a:p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            การใช้สาธกโวหาร ควรใช้ถ้อยคำภาษาที่เข้าใจง่าย รู้จักเลือกว่าเนื้อหาตอนใดควรใช้ตัวอย่าง หรือเรื่องราวประกอบ และตัวอย่างที่ยกมา ประกอบต้องสอดคล้องกับเนื้อหา และเป็นเรื่องที่น่าสนใจ สมเหตุสมผล  สาธกโวหารมักแทรกอยู่ในโวหารอื่น ๆ  เช่น  บรรยายโวหาร หรือเทศนาโวหาร</a:t>
            </a:r>
            <a:endParaRPr lang="th-TH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46449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558343" y="285728"/>
            <a:ext cx="8064896" cy="6429420"/>
          </a:xfrm>
          <a:prstGeom prst="roundRect">
            <a:avLst>
              <a:gd name="adj" fmla="val 9964"/>
            </a:avLst>
          </a:prstGeom>
          <a:solidFill>
            <a:srgbClr val="92D050"/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ตัวอย่างสาธกโวหาร</a:t>
            </a:r>
          </a:p>
          <a:p>
            <a:r>
              <a:rPr lang="th-TH" sz="32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              ถ้าเธอไม่อยากอยู่กับฉันจริงจริง ยินยอมทุกสิ่ง ให้เธอทิ้งไปฉันขอแค่เพียงให้เวลาหน่อยได้ไหม อยากเล่านิทานให้ฟัง  ชาวนาคนหนึ่งมีชีวิตลำพัง ไปเจองูเห่ากำลังใกล้ตายสงสาร จึงเก็บเอามาเลี้ยงโดยไม่รู้ สุดท้ายจะเป็นอย่างไร  คอยดูแลด้วยความจริงใจ ห่วงใย และคอยให้ความรักเป็นกังวลว่ามันจะตาย เฝ้าคอยเอาใจทุกอย่าง   แต่สุดท้ายชาวนาผู้ชายใจดี ด้วยความ </a:t>
            </a:r>
          </a:p>
          <a:p>
            <a:r>
              <a:rPr lang="th-TH" sz="32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ที่เขาไว้ใจ น่าเสียดายกลับต้องตาย ด้วยพิษงู  นิทานมันบอกให้ยอมรับความจริง  ว่ามีบางสิ่ง ไม่ควรไว้ใจ  อะไรบางอย่างที่ทำดีซักแค่ไหน ไม่เชื่อง ไม่รัก ไม่จริง 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                                                                                            (สีฟ้า: ชาวนากับงูเห่า)</a:t>
            </a:r>
            <a:endParaRPr lang="th-TH" sz="3200" b="1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40916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14282" y="214290"/>
            <a:ext cx="8715436" cy="6214219"/>
          </a:xfrm>
          <a:prstGeom prst="roundRect">
            <a:avLst>
              <a:gd name="adj" fmla="val 9964"/>
            </a:avLst>
          </a:prstGeom>
          <a:solidFill>
            <a:srgbClr val="FFFF00"/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2600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th-TH" sz="2600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๖.  เทศนาโวหาร  </a:t>
            </a:r>
            <a:r>
              <a:rPr lang="th-TH" sz="2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คือ โวหารที่มุ่งโน้มน้าวใจให้เกิดความรู้สึกคล้อยตาม   เป็นการกล่าวในเชิงอบรม  แนะนำสั่งสอน  เสนอทัศนะ  ชี้แนะ  หรือโน้มน้าว ชักจูงใจโดยยกเหตุผล  ตัวอย่าง  หลักฐาน ข้อมูล ข้อเท็จจริง  สุภาษิต คติธรรมและสัจธรรม ต่าง ๆ มาแสดงเพื่อให้ผู้อ่านเกิดความเข้าใจที่กระจ่างจนยอมรับเชื่อถือมีความเห็น คล้อยตาม และปฏิบัติตาม  โวหารประเภทนี้มักใช้ ในการให้โอวาท อบรมสั่งสอน อธิบายหลักธรรม และคำชี้แจงเหตุผล ในเรื่องใดเรื่องหนึ่ง การเสนอทัศนะ เป็นต้น </a:t>
            </a:r>
          </a:p>
          <a:p>
            <a:r>
              <a:rPr lang="th-TH" sz="2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            การใช้เทศนาโวหารควรใช้ถ้อยคำภาษาให้เหมาะสมกับผู้รับสาร ใช้ถ้อยคำในการชี้แจงเหตุผลที่กล่าวถึง  ให้</a:t>
            </a:r>
            <a:r>
              <a:rPr lang="th-TH" sz="2600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แจ่ม</a:t>
            </a:r>
            <a:r>
              <a:rPr lang="th-TH" sz="2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แจ้งชัดเจน  และชี้แจงไปตามลำดับไม่สับสนวกวน  ควรใช้โวหารอื่นประกอบด้วยเพื่อให้ชวนติดตาม การเขียนเทศนาโวหารต้องใช้โวหารประเภทต่าง ๆ มาประกอบอาจจะใช้บรรยายโวหาร  พรรณนาโวหาร  รวมทั้งอุปมาโวหารและสาธกโวหารด้วย  มักใช้กับงานเขียนประเภทบทความชักจูงใจ  หรือบทความแสดง ความคิดเห็น  ความเรียง  เป็นต้น   แต่ส่วนใหญ่มักจะเข้าใจว่าเทศนาโวหารเป็นโวหารที่มุ่งสั่งสอน</a:t>
            </a:r>
            <a:endParaRPr lang="th-TH" sz="2600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10015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14282" y="0"/>
            <a:ext cx="8643998" cy="6858000"/>
          </a:xfrm>
          <a:prstGeom prst="roundRect">
            <a:avLst>
              <a:gd name="adj" fmla="val 9964"/>
            </a:avLst>
          </a:prstGeom>
          <a:solidFill>
            <a:srgbClr val="FFFF00"/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ตัวอย่างเทศนาโวหาร</a:t>
            </a:r>
          </a:p>
          <a:p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           “…เราโชคดีที่มีภาษาของตนเองแต่โบราณกาล จึงสมควรอย่างยิ่งที่จะรักษาไว้  ปัญหาเฉพาะในด้านการรักษาภาษานี้ก็มีหลายประการ อย่างหนึ่งต้องรักษาให้บริสุทธิ์ในทางการออกเสียง  คือ ให้ออกเสียงให้ถูกต้องชัดเจน  อีกอย่างหนึ่งต้องรักษาให้บริสุทธิ์ในวิธีการใช้  หมายความว่า  วิธีใช้คำมาประกอบเป็นประโยคนับเป็นปัญหาที่สำคัญ  ปัญหาที่สาม คือ ความร่ำรวยในคำของภาษาไทย  ซึ่งพวกเรานึกว่าไม่ร่ำรวยพอจึงต้องมีการบัญญัติศัพท์ใหม่มาใช้...”</a:t>
            </a:r>
          </a:p>
          <a:p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          “...ในปัจจุบันนี้ปรากฏว่า ได้มีการใช้ถ้อยคำออกจะฟุ่มเฟือยและไม่ตรงกับความอันแท้จริงอยู่เนือง ๆ ทั้งการออกเสียงก็ไม่ถูกต้องตามอักขรวิธีถ้าปล่อยให้เป็นดังนี้ภาษาของเราก็มีแต่จะทรุดโทรมชาติไทยเรามีภาษาของเราใช้เองเป็นสิ่งประเสริฐอยู่แล้ว  เป็นมรดกอันมีค่าตกทอดมาถึงเราทุกคนมีหน้าที่จะต้องรักษาไว้...”</a:t>
            </a:r>
          </a:p>
          <a:p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			</a:t>
            </a:r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(พระราชดำรัสพระบาทสมเด็จพระเจ้าอยู่หัว)</a:t>
            </a:r>
            <a:endParaRPr lang="th-TH" b="1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8514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>
            <a:off x="1000100" y="1214422"/>
            <a:ext cx="4643470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/>
              <a:t>บรรยาย</a:t>
            </a:r>
            <a:endParaRPr lang="th-TH" sz="4400" dirty="0"/>
          </a:p>
        </p:txBody>
      </p:sp>
      <p:sp>
        <p:nvSpPr>
          <p:cNvPr id="11" name="Right Arrow 10"/>
          <p:cNvSpPr/>
          <p:nvPr/>
        </p:nvSpPr>
        <p:spPr>
          <a:xfrm>
            <a:off x="1571604" y="2071678"/>
            <a:ext cx="4643470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อธิบาย</a:t>
            </a:r>
            <a:endParaRPr lang="th-TH" sz="4000" dirty="0"/>
          </a:p>
        </p:txBody>
      </p:sp>
      <p:sp>
        <p:nvSpPr>
          <p:cNvPr id="12" name="Right Arrow 11"/>
          <p:cNvSpPr/>
          <p:nvPr/>
        </p:nvSpPr>
        <p:spPr>
          <a:xfrm>
            <a:off x="2285984" y="2928934"/>
            <a:ext cx="4643470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พรรณนา</a:t>
            </a:r>
            <a:endParaRPr lang="th-TH" sz="4000" dirty="0"/>
          </a:p>
        </p:txBody>
      </p:sp>
      <p:sp>
        <p:nvSpPr>
          <p:cNvPr id="13" name="Right Arrow 12"/>
          <p:cNvSpPr/>
          <p:nvPr/>
        </p:nvSpPr>
        <p:spPr>
          <a:xfrm>
            <a:off x="3214678" y="3786190"/>
            <a:ext cx="4643470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สาธก</a:t>
            </a:r>
            <a:endParaRPr lang="th-TH" sz="4000" dirty="0"/>
          </a:p>
        </p:txBody>
      </p:sp>
      <p:sp>
        <p:nvSpPr>
          <p:cNvPr id="14" name="Right Arrow 13"/>
          <p:cNvSpPr/>
          <p:nvPr/>
        </p:nvSpPr>
        <p:spPr>
          <a:xfrm>
            <a:off x="4143372" y="4643446"/>
            <a:ext cx="4643470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เทศนา</a:t>
            </a:r>
            <a:endParaRPr lang="th-TH" sz="4000" dirty="0"/>
          </a:p>
        </p:txBody>
      </p:sp>
      <p:sp>
        <p:nvSpPr>
          <p:cNvPr id="16" name="Rounded Rectangle 15"/>
          <p:cNvSpPr/>
          <p:nvPr/>
        </p:nvSpPr>
        <p:spPr>
          <a:xfrm>
            <a:off x="928662" y="357166"/>
            <a:ext cx="7715304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solidFill>
                  <a:schemeClr val="tx1"/>
                </a:solidFill>
              </a:rPr>
              <a:t>โวหารการเขียนมีอะไรบ้าง</a:t>
            </a:r>
            <a:endParaRPr lang="th-TH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42844" y="214290"/>
            <a:ext cx="9001156" cy="6429420"/>
          </a:xfrm>
          <a:prstGeom prst="roundRect">
            <a:avLst>
              <a:gd name="adj" fmla="val 11567"/>
            </a:avLst>
          </a:prstGeom>
          <a:solidFill>
            <a:srgbClr val="FFFF66"/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th-TH" b="1" dirty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๑</a:t>
            </a:r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. บรรยายโวหาร 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คือ โวหารที่ใช้บอกกล่าว เล่าเรื่อง อธิบาย หรือบรรยายเรื่องราว เหตุการณ์ ตลอดจนความรู้ต่าง ๆ  อย่างละเอียด เป็นการกล่างถึงเหตุการณ์ที่ต่อเนื่องกัน  โดยชี้ให้เห็นถึงสถานที่ที่เกิดเหตุการณ์   สาเหตุที่ก่อให้เกิด เหตุการณ์ สภาพแวดล้อม บุคคลที่เกี่ยวข้อง ตลอดจนผลที่เกิดจากเหตุการณ์นั้น   เพื่อให้ผู้รับสารเข้าใจเนื้อหา สาระอย่าง</a:t>
            </a:r>
            <a:r>
              <a:rPr lang="th-TH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แจ่ม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แจ้งชัดเจน เนื้อหา ที่บรรยายอาจเป็นเรื่องที่สมมุติหรือเรื่องจริงก็ได้  เรื่องที่ใช้บรรยายโวหาร ได้แก่ การเขียนตำรา  รายงาน  บทความ   เรื่องเล่า จดหมาย  บันทึก  ชีวประวัติ    ตำนาน เหตุการณ์ บรรยายภาพ  บรรยายธรรมชาติ  บรรยายบุคลิกลักษณะบุคคล  สถานที่ รายงานหรือจดหมายเหตุ  การรายงานข่าว  การอธิบายความหมายของคำ การอธิบายกระบวนการ การแนะนำ วิธีปฏิบัติในเรื่องต่าง ๆ  เป็นต้น</a:t>
            </a:r>
            <a:endParaRPr lang="th-TH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3278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11560" y="609600"/>
            <a:ext cx="7920880" cy="5770984"/>
          </a:xfrm>
          <a:prstGeom prst="roundRect">
            <a:avLst>
              <a:gd name="adj" fmla="val 11567"/>
            </a:avLst>
          </a:prstGeom>
          <a:solidFill>
            <a:srgbClr val="FFFF66"/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ตัวอย่างบรรยายโวหาร</a:t>
            </a:r>
          </a:p>
          <a:p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	ภูเขาไฟฟูจิเป็นภูเขาศักดิ์สิทธิ์ที่สุดในประเทศญี่ปุ่นมาหลายศตวรรษแล้ว  แต่แรกภูเขานี้เป็นที่เคารพบูชา ของชนพื้นเมืองเผ่าไอนุซึ่งปัจจุบันยังอยู่ตามหมู่</a:t>
            </a:r>
            <a:r>
              <a:rPr lang="th-TH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เกาะฮ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อกไกโด  ซึ่งเป็นเกาะใหญ่ ที่อยู่เหนือสุดชาวไอนุขนานนาม ภูเขานี้ตามชื่อเทพธิดา  “ฟูชิ” ( </a:t>
            </a:r>
            <a:r>
              <a:rPr lang="en-US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fuchi</a:t>
            </a:r>
            <a:r>
              <a:rPr lang="en-US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)   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ผู้เป็นเทพธิดาแห่งอัคคี  ชาวญี่ปุ่นยังคงนับถือภูเขาไฟฟูจิต่อมา  และเรียกชื่อตามที่พวกไอนุตั้งไว้   บรรดาผู้นับถือศาสนาชินโตเชื่อว่าในธรรมชาติทุกรูปแบบจะมีเทพ  หรือ  กามิ ( </a:t>
            </a:r>
            <a:r>
              <a:rPr lang="en-US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kami ) 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สถิตอยู่  แต่เทพที่สถิตในภูเขาจะศักดิ์สิทธิ์เป็นพิเศษ  ภูเขาฟูจิซึ่งสูงที่สุดและงามที่สุดในประเทศ จึงได้รับความเคารพเป็นพิเศษ  เพราะถือว่าเป็นสถานที่สถิตของทวยเทพ  เป็นจุดเชื่อมโยงระหว่างความ ลึกลับของสวรรค์  และความเป็นจริงของโลกมนุษย์ 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	(เกศกานดา  จตุ</a:t>
            </a:r>
            <a:r>
              <a:rPr lang="th-TH" b="1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รงค</a:t>
            </a:r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โชค (บรรณาธิการ): โลกพิสดาร  แดนพิศวง)</a:t>
            </a:r>
            <a:endParaRPr lang="th-TH" b="1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3782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23528" y="332656"/>
            <a:ext cx="8424936" cy="6263952"/>
          </a:xfrm>
          <a:prstGeom prst="roundRect">
            <a:avLst>
              <a:gd name="adj" fmla="val 9964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th-TH" b="1" dirty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๒</a:t>
            </a:r>
            <a:r>
              <a:rPr lang="th-TH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.  อธิบายโวหาร 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คือ โวหารที่ทำให้ความคิดเรื่องใดเรื่องหนึ่งกระจ่างชัดเจนขึ้น มักใช้ ในงานเขียนทางวิชาการ และตำรับตำราต่าง ๆ โดยมีจุดประสงค์จะนำประเด็นที่สงสัยมาอธิบายให้เข้าใจ</a:t>
            </a:r>
            <a:r>
              <a:rPr lang="th-TH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แจ่ม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แจ้ง การเล่าเรื่องบางตอนถ้ามีประเด็นใดที่เป็นปัญหาก็อาจใช้อธิบายโวหารเสริมความตอนนั้นจนเรื่องกระจ่างชัดเจนขึ้น บางท่านจึงถือว่าอธิบายโวหารเป็นส่วนหนึ่งของบรรยายโวหาร อธิบายโวหารนี้มักใช้ในการอธิบายกระบวนการ การวิเคราะห์หรือจำแนกเนื้อหาออกเป็นประเภท หรือเป็นพวก และการอธิบายความหมายของคำ (จุไรรัตน์  ลักษณะ</a:t>
            </a:r>
            <a:r>
              <a:rPr lang="th-TH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ศิริ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และบาหยัน  อิ่มสำราญ บรรณาธิการ, ๒๕๔๘, หน้า ๔๘)  การอธิบายมีหลายลักษณะ  เช่น  การอธิบายตามลำดับขั้น  การอธิบายด้วยการให้นิยาม   หรือคำจำกัดความ  การยกตัวอย่าง   การเปรียบเทียบ  การชี้สาเหตุและผลลัพธ์ที่สัมพันธ์กัน และการใช้อุปกรณ์หรือภาษาประกอบ สุภัค  </a:t>
            </a:r>
            <a:r>
              <a:rPr lang="th-TH" dirty="0" err="1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มหาวรการ</a:t>
            </a:r>
            <a:r>
              <a:rPr lang="th-TH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(๒๕๔๖ หน้า ๑๑-๑๔)   กล่าวถึง  หลักการเขียนอธิบายโวหารที่ดี  มีการชี้รายละเอียดของเรื่องได้ชัดเจนและครบถ้วน  มีการอ้างเหตุผลต่าง ๆ อย่างชัดเจนและเป็นเหตุเป็นผลกันดี   มีการจัดลำดับขั้นตอนของเรื่องราวได้ดี  ไม่วกวน  และใช้ภาษาที่เข้าใจง่ายและถูกต้อง</a:t>
            </a:r>
            <a:endParaRPr lang="th-TH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536817" y="0"/>
            <a:ext cx="8136904" cy="6547519"/>
          </a:xfrm>
          <a:prstGeom prst="roundRect">
            <a:avLst>
              <a:gd name="adj" fmla="val 9964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ตัวอย่างการอธิบาย</a:t>
            </a:r>
          </a:p>
          <a:p>
            <a:r>
              <a:rPr lang="th-TH" sz="32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	...ศิลปินหรือผู้สร้างศิลปะก็คือหน่วยหนึ่งของสังคม  ที่สำคัญได้แก่กลไกทางการเมืองและทางเศรษฐกิจ  การต่อสู้กับอิทธิพลดังกล่าวเป็นเรื่องซับซ้อนใหญ่โต  เป็นต้นว่า  ศิลปินและนักเขียนมีขอบข่าย แห่งเสรีภาพได้แค่ไหน เมื่อผู้ผลิตงานศิลปะจำเป็นต้องยังชีพจากผลงานของเขาด้วย  เขาจะมีทางแก้ปัญหาปากท้องของตัวเองอย่างไร  โดยเฉพาะในสังคมแบบทุนนิยม  นากจากนี้  ปัญหาสำคัญอีกข้อหนึ่งก็คือ  เมื่อศิลปะเป็นงานที่เสนอแก่สาธารณชนในแง่การค้า  ปฏิปักษ์สำคัญยิ่งของศิลปะเพื่อชีวิตน่าจะมิใช่ศิลปะเพื่องานศิลปะ  แต่เป็นศิลปะสุกเอาเผากินซึ่งมุ่งมอมเมา ประชาชนให้หนีจากความเป็นจริงของชีวิตมาสู่โลกของกามารมณ์  หรือเรื่องตื่นเต้นหวือหวาไร้สาระซึ่งขายดี ติดตลาดและแพร่หลายในหมู่ประชาชน</a:t>
            </a:r>
          </a:p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			(ณรงค์  จันทร์เรือง: ศิลปะเพื่อชาติ)</a:t>
            </a:r>
          </a:p>
        </p:txBody>
      </p:sp>
    </p:spTree>
    <p:extLst>
      <p:ext uri="{BB962C8B-B14F-4D97-AF65-F5344CB8AC3E}">
        <p14:creationId xmlns="" xmlns:p14="http://schemas.microsoft.com/office/powerpoint/2010/main" val="41022352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0" y="142852"/>
            <a:ext cx="8929718" cy="6453756"/>
          </a:xfrm>
          <a:prstGeom prst="roundRect">
            <a:avLst>
              <a:gd name="adj" fmla="val 9964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th-TH" sz="3200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๓.  พรรณนาโวหาร </a:t>
            </a:r>
            <a:r>
              <a:rPr lang="th-TH" sz="32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คือ โวหารที่ใช้กล่าวถึงเรื่องราว สถานที่ บุคคล สิ่งของ หรืออารมณ์อย่างละเอียด   สอดแทรกอารมณ์    ความรู้สึกลงไปเพื่อโน้มน้าวใจ   ให้ผู้รับสารเกิดภาพพจน์  เกิดอารมณ์คล้อยตามไปด้วย  ใช้ในการพูดโน้มน้าว อารมณ์ของผู้ฟัง  หรือเขียนสดุดี   ชมเมือง ชมความงามของบุคคล  สถานที่และแสดงอารมณ์ความรู้สึกต่าง ๆ เป็นต้น </a:t>
            </a:r>
          </a:p>
          <a:p>
            <a:r>
              <a:rPr lang="th-TH" sz="32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              การใช้พรรณนาโวหาร ควรมีความประณีตในการเลือกใช้ถ้อยคำสำนวนที่ไพเราะเพราะพริ้ง  เล่นคำ  เล่นอักษร  ใช้ถ้อยคำทั้งเสียงและความหมายให้ตรงกับความรู้สึกที่ต้องการพรรณนา  รู้จักปรุงแต่งถ้อยคำ ให้ผู้รับสารเกิดภาพพจน์  ใช้โวหารเปรียบเทียบให้เห็นภาพชัดเจน   รู้จักเลือกเฟ้นเนื้อหาว่าส่วน ใดควรนำมาพรรณนา   ต้องเข้าใจเนื้อหาที่จะพรรณนาเป็นอย่างดี   และพรรณนาให้เป็นไปตามอารมณ์ความรู้สึก  โดยไม่เสแสร้ง  บางกรณีอาจต้องใช้อุปมาโวหารหรือสาธกโวหารประกอบด้วย</a:t>
            </a:r>
            <a:endParaRPr lang="th-TH" sz="3200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443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23528" y="214290"/>
            <a:ext cx="8424936" cy="6382318"/>
          </a:xfrm>
          <a:prstGeom prst="roundRect">
            <a:avLst>
              <a:gd name="adj" fmla="val 9964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	เสียงน้ำใสไหลเย็นกระเซ็นเซาะ      ซัดแก่งเกาะคลื่นเกลียวเลี้ยวซ้ายขวา</a:t>
            </a:r>
          </a:p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	สุดแนวหินก็ไหลรินตกลงมา            สู่ธาราเบื้องล่างอย่างงดงาม</a:t>
            </a:r>
          </a:p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	สายน้ำสวยรวนรินเป็นฟองคลื่น       ละอองชื้นสาดไปไกลเกินห้าม</a:t>
            </a:r>
          </a:p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	ต้องแสงทองที่สาดส่องเป็นรุ้งงาม    ทุกเมื่อยามน้ำไม่เคยเหือดแห้งไป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cs typeface="+mj-cs"/>
              </a:rPr>
              <a:t>ตัวอย่างพรรณนาโวหาร</a:t>
            </a:r>
            <a:r>
              <a:rPr lang="th-TH" dirty="0" smtClean="0">
                <a:solidFill>
                  <a:schemeClr val="tx1"/>
                </a:solidFill>
                <a:cs typeface="+mj-cs"/>
              </a:rPr>
              <a:t>	</a:t>
            </a:r>
          </a:p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               เขาใช้แขนยันพื้นดิน อาการเหนื่อยอ่อน กลิ่นน้ำฝนบนใบหญ้าและกลิ่นไอดินโซนเข้าจมูกวาบหวิว อยากให้มีใครซักคนผ่านมาพบ เพื่อพาเขากลับไปหาหมอในหมู่บ้าน มดหลายตัวเดินสวนขบวนผ่านไปมา มันไม่มีทีท่าจะสนใจเขาเลยแม้แต่น้อย เขามองดูมันอย่างเลื่อนลอยทำไมมัน จึงเฉย</a:t>
            </a:r>
            <a:r>
              <a:rPr lang="th-TH" dirty="0" err="1" smtClean="0">
                <a:solidFill>
                  <a:schemeClr val="tx1"/>
                </a:solidFill>
                <a:cs typeface="+mj-cs"/>
              </a:rPr>
              <a:t>เมย</a:t>
            </a:r>
            <a:r>
              <a:rPr lang="th-TH" dirty="0" smtClean="0">
                <a:solidFill>
                  <a:schemeClr val="tx1"/>
                </a:solidFill>
                <a:cs typeface="+mj-cs"/>
              </a:rPr>
              <a:t>กับฉัน มันคงรู้แน่ ฉันอยากให้มันเป็นคนจริงๆ ฉันจะต้องกลับบ้านให้ได้ เขาคิดพลางเหม่งมองดูยอดสนของหมู่บ้าน หาดเสี้ยวเห็นอยู่ไม่ไกล ดวงอาทิตย์สีแดงเข้มกำลังคล้อยลงเหนือยอดไม้ทางทิศตะวันตก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cs typeface="+mj-cs"/>
              </a:rPr>
              <a:t>				(นิคม  รายวา: คนบนต้นไม้)</a:t>
            </a:r>
            <a:endParaRPr lang="th-TH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85720" y="142852"/>
            <a:ext cx="8424936" cy="6715148"/>
          </a:xfrm>
          <a:prstGeom prst="roundRect">
            <a:avLst>
              <a:gd name="adj" fmla="val 9964"/>
            </a:avLst>
          </a:prstGeom>
          <a:solidFill>
            <a:srgbClr val="00B0F0"/>
          </a:solidFill>
          <a:ln w="38100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2600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th-TH" sz="2600" b="1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๔.  อุปมาโวหาร </a:t>
            </a:r>
            <a:r>
              <a:rPr lang="th-TH" sz="2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คือ โวหารที่กล่าวเปรียบเทียบ เพื่อให้ผู้รับสารเข้าใจความหมาย อารมณ์ความรู้สึก หรือเห็นภาพชัดเจนยิ่งขึ้น   มักใช้ประกอบโวหารประเภทอื่น เช่น เทศนาโวหาร  บรรยายโวหาร โดยเฉพาะพรรณนาโวหาร  เพราะจะช่วยให้รสของถ้อยคำและรสของเนื้อความไพเราะสละสลวยยิ่งขึ้น ทั้งสารที่เป็นรูปธรรมและนามธรรม การเปรียบเทียบอาจเปรียบความเหมือนกัน  หรือคล้ายคลึงกัน  เปรียบเทียบความขัดแย้ง หรือลักษณะตรงกันข้าม หรือเปรียบเทียบโดยให้ผู้รับสารโยง ความคิดหนึ่งไปสู่ อีกความคิดหนึ่ง โดยอาจกล่าวลอย ๆ หรืออาจใช้คำแสดงการเปรียบเทียบ ซึ่งมีอยู่หลากหลาย เช่น เหมือน เสมือน คล้าย ดุจ ดัง ดั่ง ดุจดั่ง ราว ดูราว ปาน เพียง ประหนึ่ง  เช่น  เฉก ฯลฯ </a:t>
            </a:r>
          </a:p>
          <a:p>
            <a:r>
              <a:rPr lang="th-TH" sz="2600" dirty="0" smtClean="0">
                <a:solidFill>
                  <a:schemeClr val="tx1"/>
                </a:solidFill>
                <a:latin typeface="_Layiji MaHaNiYom V 1.2" pitchFamily="2" charset="0"/>
                <a:cs typeface="_Layiji MaHaNiYom V 1.2" pitchFamily="2" charset="0"/>
              </a:rPr>
              <a:t>            การใช้อุปมาโวหารควรเลือกใช้ถ้อยคำที่เข้าใจง่าย และสละสลวย  แสดงการเปรียบเทียบได้ถูกต้อง เหมาะสมกับเนื้อหา และจังหวะ ลีลา ซึ่งอาจกล่าวลอย ๆ  ก็ได้ เนื้อหาที่จะเปรียบเทียบควรเป็นเนื้อหา ที่อธิบายให้เข้าใจได้ยาก  เปรียบเทียบกับสิ่งที่เข้าใจได้ง่าย  หรือสิ่งที่ผู้รับสารรู้ดีอยู่แล้ว และข้อความที่จะยกมา เปรียบเทียบ (อุปไมย) กับข้อความที่นำมาเปรียบเทียบ (อุปมา) จะต้องเหมาะสมกัน     อุปมาโวหารใช้เป็นโวหาร เสริมบรรยายโวหาร  พรรณนาโวหารและเทศนาโวหาร  เพื่อให้ชัดเจนและน่าอ่านยิ่งขึ้น</a:t>
            </a:r>
            <a:endParaRPr lang="th-TH" sz="2600" dirty="0">
              <a:solidFill>
                <a:schemeClr val="tx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5721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855</TotalTime>
  <Words>450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Admin</cp:lastModifiedBy>
  <cp:revision>81</cp:revision>
  <dcterms:created xsi:type="dcterms:W3CDTF">2018-01-17T06:00:01Z</dcterms:created>
  <dcterms:modified xsi:type="dcterms:W3CDTF">2018-08-27T09:56:03Z</dcterms:modified>
</cp:coreProperties>
</file>