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9" r:id="rId2"/>
    <p:sldId id="269" r:id="rId3"/>
    <p:sldId id="275" r:id="rId4"/>
    <p:sldId id="276" r:id="rId5"/>
    <p:sldId id="270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(ส่วนที่ไม่มีชื่อ)" id="{BA0D679D-82A7-4477-BB0A-FBBF15098BB6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7"/>
            <p14:sldId id="265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8029"/>
    <a:srgbClr val="A50021"/>
    <a:srgbClr val="FFCCFF"/>
    <a:srgbClr val="FF0066"/>
    <a:srgbClr val="00CCFF"/>
    <a:srgbClr val="FF7415"/>
    <a:srgbClr val="009900"/>
    <a:srgbClr val="00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7" autoAdjust="0"/>
    <p:restoredTop sz="97687" autoAdjust="0"/>
  </p:normalViewPr>
  <p:slideViewPr>
    <p:cSldViewPr>
      <p:cViewPr varScale="1">
        <p:scale>
          <a:sx n="66" d="100"/>
          <a:sy n="66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237C-D12A-48B4-8EEA-EF40B22129F1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6927B-A553-40EE-A252-75590EB27D4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7386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AD993-5EAF-4CAA-89A0-9FA403E1F1A2}" type="datetimeFigureOut">
              <a:rPr lang="th-TH" smtClean="0"/>
              <a:pPr/>
              <a:t>02/07/61</a:t>
            </a:fld>
            <a:endParaRPr lang="th-T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785786" y="857232"/>
            <a:ext cx="5786478" cy="5072098"/>
          </a:xfrm>
          <a:prstGeom prst="wedgeEllipseCallout">
            <a:avLst>
              <a:gd name="adj1" fmla="val 54519"/>
              <a:gd name="adj2" fmla="val 394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285984" y="1214422"/>
            <a:ext cx="342902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หวัดดีจ้า</a:t>
            </a:r>
          </a:p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วันนี้เราเรียนเรื่อง</a:t>
            </a:r>
          </a:p>
          <a:p>
            <a:pPr algn="ctr"/>
            <a:r>
              <a:rPr lang="th-TH" sz="8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คำ</a:t>
            </a:r>
          </a:p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กันเนาะ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67151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1428728" y="3214686"/>
            <a:ext cx="3500462" cy="2643206"/>
          </a:xfrm>
          <a:prstGeom prst="wedgeEllipseCallout">
            <a:avLst>
              <a:gd name="adj1" fmla="val 80419"/>
              <a:gd name="adj2" fmla="val 139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071670" y="3357562"/>
            <a:ext cx="2143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#ZF Heah" pitchFamily="2" charset="0"/>
                <a:cs typeface="#ZF Heah" pitchFamily="2" charset="0"/>
              </a:rPr>
              <a:t>คือ</a:t>
            </a:r>
          </a:p>
          <a:p>
            <a:pPr algn="ctr"/>
            <a:r>
              <a:rPr lang="th-TH" sz="6600" b="1" dirty="0" smtClean="0">
                <a:latin typeface="#ZF Heah" pitchFamily="2" charset="0"/>
                <a:cs typeface="#ZF Heah" pitchFamily="2" charset="0"/>
              </a:rPr>
              <a:t>อะไร</a:t>
            </a:r>
            <a:endParaRPr lang="th-TH" sz="6600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214290"/>
            <a:ext cx="54292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</a:t>
            </a:r>
            <a:r>
              <a:rPr lang="th-TH" sz="5400" b="1" dirty="0" smtClean="0"/>
              <a:t>  คือ</a:t>
            </a:r>
            <a:endParaRPr lang="th-TH" sz="5400" b="1" dirty="0"/>
          </a:p>
        </p:txBody>
      </p:sp>
      <p:pic>
        <p:nvPicPr>
          <p:cNvPr id="2050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0"/>
            <a:ext cx="3286132" cy="3286133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285720" y="2285992"/>
            <a:ext cx="8215370" cy="4214842"/>
          </a:xfrm>
          <a:prstGeom prst="cloudCallout">
            <a:avLst>
              <a:gd name="adj1" fmla="val 25450"/>
              <a:gd name="adj2" fmla="val -491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85786" y="2928934"/>
            <a:ext cx="77867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เสียง</a:t>
            </a:r>
            <a:r>
              <a:rPr lang="th-TH" sz="66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(ที่พูด,ที่เปล่ง,ที่เบ่ง,ที่ตะโกน,ที่กระซิบ,ที่......)</a:t>
            </a:r>
            <a:r>
              <a:rPr lang="th-TH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ออกมา</a:t>
            </a:r>
          </a:p>
          <a:p>
            <a:pPr algn="ctr"/>
            <a:r>
              <a:rPr lang="th-TH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แล้วมีความหมาย</a:t>
            </a:r>
            <a:endParaRPr lang="th-TH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2286000" cy="2286001"/>
          </a:xfrm>
          <a:prstGeom prst="rect">
            <a:avLst/>
          </a:prstGeom>
          <a:noFill/>
        </p:spPr>
      </p:pic>
      <p:pic>
        <p:nvPicPr>
          <p:cNvPr id="5" name="Picture 4" descr="à¸à¸¥à¸à¸²à¸£à¸à¹à¸à¸«à¸²à¸£à¸¹à¸à¸ à¸²à¸à¸ªà¸³à¸«à¸£à¸±à¸ à¸à¸³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928670"/>
            <a:ext cx="6357982" cy="464347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714356"/>
            <a:ext cx="2643174" cy="3214670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428596" y="142852"/>
            <a:ext cx="4500594" cy="1643074"/>
          </a:xfrm>
          <a:prstGeom prst="wedgeRoundRectCallout">
            <a:avLst>
              <a:gd name="adj1" fmla="val 70433"/>
              <a:gd name="adj2" fmla="val 36836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คำ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 </a:t>
            </a:r>
            <a:r>
              <a:rPr lang="th-TH" sz="4000" b="1" dirty="0" smtClean="0">
                <a:latin typeface="#ZF Heah" pitchFamily="2" charset="0"/>
                <a:cs typeface="#ZF Heah" pitchFamily="2" charset="0"/>
              </a:rPr>
              <a:t>มี กี่ แบบ </a:t>
            </a:r>
          </a:p>
          <a:p>
            <a:pPr algn="ctr"/>
            <a:r>
              <a:rPr lang="th-TH" sz="4000" b="1" dirty="0" smtClean="0">
                <a:latin typeface="#ZF Heah" pitchFamily="2" charset="0"/>
                <a:cs typeface="#ZF Heah" pitchFamily="2" charset="0"/>
              </a:rPr>
              <a:t>มาทำความเข้าใจกัน</a:t>
            </a:r>
            <a:endParaRPr lang="th-TH" sz="4000" b="1" dirty="0">
              <a:latin typeface="#ZF Heah" pitchFamily="2" charset="0"/>
              <a:cs typeface="#ZF Heah" pitchFamily="2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3357554" y="3786190"/>
            <a:ext cx="2643206" cy="2071702"/>
          </a:xfrm>
          <a:prstGeom prst="cloudCallout">
            <a:avLst>
              <a:gd name="adj1" fmla="val -6556"/>
              <a:gd name="adj2" fmla="val 3097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คำประสม</a:t>
            </a:r>
            <a:endParaRPr lang="th-TH" sz="40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3286116" y="1643050"/>
            <a:ext cx="2428892" cy="2071702"/>
          </a:xfrm>
          <a:prstGeom prst="cloudCallout">
            <a:avLst>
              <a:gd name="adj1" fmla="val 12033"/>
              <a:gd name="adj2" fmla="val 253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คำซ้อน</a:t>
            </a:r>
            <a:endParaRPr lang="th-TH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857224" y="2285992"/>
            <a:ext cx="2286016" cy="2000264"/>
          </a:xfrm>
          <a:prstGeom prst="cloudCallout">
            <a:avLst>
              <a:gd name="adj1" fmla="val 8373"/>
              <a:gd name="adj2" fmla="val 283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คำมูล</a:t>
            </a:r>
            <a:endParaRPr lang="th-TH" sz="5400" b="1" dirty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785786" y="4429132"/>
            <a:ext cx="2428892" cy="1785950"/>
          </a:xfrm>
          <a:prstGeom prst="cloudCallout">
            <a:avLst>
              <a:gd name="adj1" fmla="val 8341"/>
              <a:gd name="adj2" fmla="val 2105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คำซ้ำ</a:t>
            </a:r>
            <a:endParaRPr lang="th-TH" sz="4400" b="1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6143636" y="3786190"/>
            <a:ext cx="2571768" cy="1857388"/>
          </a:xfrm>
          <a:prstGeom prst="cloudCallout">
            <a:avLst>
              <a:gd name="adj1" fmla="val -14061"/>
              <a:gd name="adj2" fmla="val 30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คำสมาส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6258" y="1285860"/>
            <a:ext cx="2217742" cy="2697253"/>
          </a:xfrm>
          <a:prstGeom prst="rect">
            <a:avLst/>
          </a:prstGeom>
          <a:noFill/>
        </p:spPr>
      </p:pic>
      <p:sp>
        <p:nvSpPr>
          <p:cNvPr id="8" name="Flowchart: Alternate Process 7"/>
          <p:cNvSpPr/>
          <p:nvPr/>
        </p:nvSpPr>
        <p:spPr>
          <a:xfrm>
            <a:off x="285720" y="1643050"/>
            <a:ext cx="6143668" cy="200026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th-TH" sz="3600" b="1" dirty="0" smtClean="0">
                <a:solidFill>
                  <a:srgbClr val="FF8029"/>
                </a:solidFill>
              </a:rPr>
              <a:t>ข้อควรจำประการแรก</a:t>
            </a:r>
          </a:p>
          <a:p>
            <a:pPr marL="514350" indent="-514350" algn="ctr"/>
            <a:r>
              <a:rPr lang="th-TH" sz="3600" b="1" dirty="0" smtClean="0">
                <a:solidFill>
                  <a:srgbClr val="A50021"/>
                </a:solidFill>
              </a:rPr>
              <a:t>คำสมาส </a:t>
            </a:r>
            <a:r>
              <a:rPr lang="th-TH" sz="3600" b="1" dirty="0" smtClean="0">
                <a:solidFill>
                  <a:schemeClr val="tx1"/>
                </a:solidFill>
              </a:rPr>
              <a:t>ต้องเป็น</a:t>
            </a:r>
            <a:r>
              <a:rPr lang="th-TH" sz="4800" b="1" i="1" dirty="0" smtClean="0">
                <a:solidFill>
                  <a:srgbClr val="A50021"/>
                </a:solidFill>
              </a:rPr>
              <a:t>ภาษาบาลี (ป.)  </a:t>
            </a:r>
            <a:r>
              <a:rPr lang="th-TH" sz="4000" b="1" dirty="0" smtClean="0">
                <a:solidFill>
                  <a:schemeClr val="tx1"/>
                </a:solidFill>
              </a:rPr>
              <a:t>และ</a:t>
            </a:r>
            <a:r>
              <a:rPr lang="th-TH" sz="4000" b="1" dirty="0" smtClean="0">
                <a:solidFill>
                  <a:srgbClr val="A50021"/>
                </a:solidFill>
              </a:rPr>
              <a:t>    </a:t>
            </a:r>
            <a:r>
              <a:rPr lang="th-TH" sz="4400" b="1" i="1" dirty="0" smtClean="0">
                <a:solidFill>
                  <a:srgbClr val="A50021"/>
                </a:solidFill>
              </a:rPr>
              <a:t>สันสกฤต (ส.) </a:t>
            </a:r>
            <a:r>
              <a:rPr lang="th-TH" sz="3600" b="1" dirty="0" smtClean="0">
                <a:solidFill>
                  <a:schemeClr val="tx1"/>
                </a:solidFill>
              </a:rPr>
              <a:t>เท่านั้น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500034" y="3857628"/>
            <a:ext cx="7358114" cy="257176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rgbClr val="FF8029"/>
                </a:solidFill>
              </a:rPr>
              <a:t>ข้อควรจำประการที่สอง</a:t>
            </a:r>
          </a:p>
          <a:p>
            <a:r>
              <a:rPr lang="th-TH" sz="3600" b="1" dirty="0" smtClean="0">
                <a:solidFill>
                  <a:srgbClr val="A50021"/>
                </a:solidFill>
              </a:rPr>
              <a:t>       สมาสมี </a:t>
            </a:r>
            <a:r>
              <a:rPr lang="th-TH" sz="66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th-TH" sz="3600" dirty="0" smtClean="0">
                <a:solidFill>
                  <a:srgbClr val="A50021"/>
                </a:solidFill>
              </a:rPr>
              <a:t> </a:t>
            </a:r>
            <a:r>
              <a:rPr lang="th-TH" sz="3600" b="1" dirty="0" smtClean="0">
                <a:solidFill>
                  <a:srgbClr val="A50021"/>
                </a:solidFill>
              </a:rPr>
              <a:t>รูปแบบ  </a:t>
            </a:r>
            <a:r>
              <a:rPr lang="th-TH" sz="3600" b="1" dirty="0" smtClean="0">
                <a:solidFill>
                  <a:schemeClr val="tx1"/>
                </a:solidFill>
              </a:rPr>
              <a:t>คือ</a:t>
            </a:r>
          </a:p>
          <a:p>
            <a:r>
              <a:rPr lang="th-TH" sz="4400" b="1" dirty="0" smtClean="0">
                <a:solidFill>
                  <a:srgbClr val="A50021"/>
                </a:solidFill>
              </a:rPr>
              <a:t>สมาสแบบสมาส</a:t>
            </a:r>
            <a:r>
              <a:rPr lang="th-TH" sz="3600" b="1" dirty="0" smtClean="0">
                <a:solidFill>
                  <a:srgbClr val="A50021"/>
                </a:solidFill>
              </a:rPr>
              <a:t>   </a:t>
            </a:r>
            <a:r>
              <a:rPr lang="th-TH" sz="3600" b="1" dirty="0" smtClean="0">
                <a:solidFill>
                  <a:schemeClr val="tx1"/>
                </a:solidFill>
              </a:rPr>
              <a:t>และ</a:t>
            </a:r>
            <a:r>
              <a:rPr lang="th-TH" sz="3600" b="1" dirty="0" smtClean="0">
                <a:solidFill>
                  <a:srgbClr val="A50021"/>
                </a:solidFill>
              </a:rPr>
              <a:t>   </a:t>
            </a:r>
            <a:r>
              <a:rPr lang="th-TH" sz="4800" b="1" dirty="0" smtClean="0">
                <a:solidFill>
                  <a:srgbClr val="A50021"/>
                </a:solidFill>
              </a:rPr>
              <a:t>สมาสแบบสนธิ</a:t>
            </a:r>
            <a:endParaRPr lang="th-TH" sz="4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500034" y="214290"/>
            <a:ext cx="4643470" cy="1285884"/>
          </a:xfrm>
          <a:prstGeom prst="cloudCallout">
            <a:avLst>
              <a:gd name="adj1" fmla="val -14061"/>
              <a:gd name="adj2" fmla="val 30461"/>
            </a:avLst>
          </a:prstGeom>
          <a:ln>
            <a:solidFill>
              <a:srgbClr val="A5002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คำสมาส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6355" y="714356"/>
            <a:ext cx="2687645" cy="3268757"/>
          </a:xfrm>
          <a:prstGeom prst="rect">
            <a:avLst/>
          </a:prstGeom>
          <a:noFill/>
        </p:spPr>
      </p:pic>
      <p:sp>
        <p:nvSpPr>
          <p:cNvPr id="8" name="Flowchart: Alternate Process 7"/>
          <p:cNvSpPr/>
          <p:nvPr/>
        </p:nvSpPr>
        <p:spPr>
          <a:xfrm>
            <a:off x="428596" y="214290"/>
            <a:ext cx="6143668" cy="200026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th-TH" sz="3600" b="1" dirty="0" smtClean="0">
                <a:solidFill>
                  <a:srgbClr val="FF8029"/>
                </a:solidFill>
              </a:rPr>
              <a:t>ข้อควรจำประการแรก</a:t>
            </a:r>
          </a:p>
          <a:p>
            <a:pPr marL="514350" indent="-514350" algn="ctr"/>
            <a:r>
              <a:rPr lang="th-TH" sz="3600" b="1" dirty="0" smtClean="0">
                <a:solidFill>
                  <a:srgbClr val="A50021"/>
                </a:solidFill>
              </a:rPr>
              <a:t>คำสมาส </a:t>
            </a:r>
            <a:r>
              <a:rPr lang="th-TH" sz="3600" b="1" dirty="0" smtClean="0">
                <a:solidFill>
                  <a:schemeClr val="tx1"/>
                </a:solidFill>
              </a:rPr>
              <a:t>ต้องเป็น</a:t>
            </a:r>
            <a:r>
              <a:rPr lang="th-TH" sz="4800" b="1" i="1" dirty="0" smtClean="0">
                <a:solidFill>
                  <a:srgbClr val="A50021"/>
                </a:solidFill>
              </a:rPr>
              <a:t>ภาษาบาลี (ป.)  </a:t>
            </a:r>
            <a:r>
              <a:rPr lang="th-TH" sz="4000" b="1" dirty="0" smtClean="0">
                <a:solidFill>
                  <a:schemeClr val="tx1"/>
                </a:solidFill>
              </a:rPr>
              <a:t>และ</a:t>
            </a:r>
            <a:r>
              <a:rPr lang="th-TH" sz="4000" b="1" dirty="0" smtClean="0">
                <a:solidFill>
                  <a:srgbClr val="A50021"/>
                </a:solidFill>
              </a:rPr>
              <a:t>    </a:t>
            </a:r>
            <a:r>
              <a:rPr lang="th-TH" sz="4400" b="1" i="1" dirty="0" smtClean="0">
                <a:solidFill>
                  <a:srgbClr val="A50021"/>
                </a:solidFill>
              </a:rPr>
              <a:t>สันสกฤต (ส.) </a:t>
            </a:r>
            <a:r>
              <a:rPr lang="th-TH" sz="3600" b="1" dirty="0" smtClean="0">
                <a:solidFill>
                  <a:schemeClr val="tx1"/>
                </a:solidFill>
              </a:rPr>
              <a:t>เท่านั้น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428868"/>
            <a:ext cx="8429684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C000"/>
                </a:solidFill>
              </a:rPr>
              <a:t>ลักษณะ ป.  ดูที่ตัวสะกดตัวตามเหมือนกัน  </a:t>
            </a:r>
          </a:p>
          <a:p>
            <a:r>
              <a:rPr lang="th-TH" sz="3600" b="1" dirty="0" smtClean="0">
                <a:solidFill>
                  <a:srgbClr val="FFC000"/>
                </a:solidFill>
              </a:rPr>
              <a:t>หรือไล่เรียงกัน</a:t>
            </a:r>
          </a:p>
          <a:p>
            <a:r>
              <a:rPr lang="th-TH" sz="3600" b="1" dirty="0" smtClean="0"/>
              <a:t>ปัญญา  สัญญา  บุคคล   กัญญา    ธมฺม   อักขร    วิชชา   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357694"/>
            <a:ext cx="8215370" cy="230832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C000"/>
                </a:solidFill>
              </a:rPr>
              <a:t>ลักษณะ ส. ดูที่ตัวสะกดตัวตามที่ไม่เป็นระเบียบ</a:t>
            </a:r>
          </a:p>
          <a:p>
            <a:r>
              <a:rPr lang="th-TH" sz="3600" b="1" dirty="0" smtClean="0"/>
              <a:t>ปัญหา   อักษร   กัลยา    เพชร    ลักษณะ   ศาสตร์   วิทยา     </a:t>
            </a:r>
          </a:p>
          <a:p>
            <a:r>
              <a:rPr lang="th-TH" sz="3600" b="1" u="sng" dirty="0" smtClean="0">
                <a:solidFill>
                  <a:srgbClr val="FFC000"/>
                </a:solidFill>
              </a:rPr>
              <a:t>สังเกต</a:t>
            </a:r>
            <a:r>
              <a:rPr lang="th-TH" sz="3600" b="1" dirty="0" smtClean="0"/>
              <a:t>    </a:t>
            </a:r>
            <a:r>
              <a:rPr lang="th-TH" sz="3600" b="1" dirty="0" smtClean="0">
                <a:solidFill>
                  <a:srgbClr val="FFC000"/>
                </a:solidFill>
              </a:rPr>
              <a:t>ศ    ษ    รร    </a:t>
            </a:r>
            <a:r>
              <a:rPr lang="th-TH" sz="3600" b="1" dirty="0" smtClean="0"/>
              <a:t>ฤ  ฤา   ฦ   ฦา</a:t>
            </a:r>
            <a:endParaRPr lang="th-TH" sz="3600" b="1" dirty="0" smtClean="0">
              <a:solidFill>
                <a:srgbClr val="FFC000"/>
              </a:solidFill>
            </a:endParaRPr>
          </a:p>
          <a:p>
            <a:r>
              <a:rPr lang="th-TH" sz="3600" b="1" dirty="0" smtClean="0"/>
              <a:t>ศึกษา  </a:t>
            </a:r>
            <a:r>
              <a:rPr lang="th-TH" sz="3600" b="1" dirty="0" smtClean="0"/>
              <a:t>อักษร  ศาสนา   ธรรม  สุวรรณ</a:t>
            </a: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6" grpId="0" build="allAtOnce" animBg="1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6258" y="4160747"/>
            <a:ext cx="2217742" cy="2697253"/>
          </a:xfrm>
          <a:prstGeom prst="rect">
            <a:avLst/>
          </a:prstGeom>
          <a:noFill/>
        </p:spPr>
      </p:pic>
      <p:sp>
        <p:nvSpPr>
          <p:cNvPr id="9" name="Flowchart: Alternate Process 8"/>
          <p:cNvSpPr/>
          <p:nvPr/>
        </p:nvSpPr>
        <p:spPr>
          <a:xfrm>
            <a:off x="785786" y="214290"/>
            <a:ext cx="7358114" cy="214314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rgbClr val="FF8029"/>
                </a:solidFill>
              </a:rPr>
              <a:t>ข้อควรจำประการที่สอง</a:t>
            </a:r>
          </a:p>
          <a:p>
            <a:pPr algn="ctr"/>
            <a:r>
              <a:rPr lang="th-TH" sz="3600" b="1" dirty="0" smtClean="0">
                <a:solidFill>
                  <a:srgbClr val="A50021"/>
                </a:solidFill>
              </a:rPr>
              <a:t>       สมาสมี </a:t>
            </a:r>
            <a:r>
              <a:rPr lang="th-TH" sz="48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</a:t>
            </a:r>
            <a:r>
              <a:rPr lang="th-TH" sz="3600" dirty="0" smtClean="0">
                <a:solidFill>
                  <a:srgbClr val="A50021"/>
                </a:solidFill>
              </a:rPr>
              <a:t> </a:t>
            </a:r>
            <a:r>
              <a:rPr lang="th-TH" sz="3600" b="1" dirty="0" smtClean="0">
                <a:solidFill>
                  <a:srgbClr val="A50021"/>
                </a:solidFill>
              </a:rPr>
              <a:t>รูปแบบ  </a:t>
            </a:r>
            <a:r>
              <a:rPr lang="th-TH" sz="3600" b="1" dirty="0" smtClean="0">
                <a:solidFill>
                  <a:schemeClr val="tx1"/>
                </a:solidFill>
              </a:rPr>
              <a:t>คือ</a:t>
            </a:r>
          </a:p>
          <a:p>
            <a:pPr algn="ctr"/>
            <a:r>
              <a:rPr lang="th-TH" sz="3200" b="1" dirty="0" smtClean="0">
                <a:solidFill>
                  <a:srgbClr val="A50021"/>
                </a:solidFill>
              </a:rPr>
              <a:t>สมาสแบบสมาส (ชน)</a:t>
            </a:r>
            <a:r>
              <a:rPr lang="th-TH" sz="2400" b="1" dirty="0" smtClean="0">
                <a:solidFill>
                  <a:srgbClr val="A50021"/>
                </a:solidFill>
              </a:rPr>
              <a:t>   </a:t>
            </a:r>
            <a:r>
              <a:rPr lang="th-TH" sz="2400" b="1" dirty="0" smtClean="0">
                <a:solidFill>
                  <a:schemeClr val="tx1"/>
                </a:solidFill>
              </a:rPr>
              <a:t>และ</a:t>
            </a:r>
            <a:r>
              <a:rPr lang="th-TH" sz="2400" b="1" dirty="0" smtClean="0">
                <a:solidFill>
                  <a:srgbClr val="A50021"/>
                </a:solidFill>
              </a:rPr>
              <a:t>   </a:t>
            </a:r>
            <a:r>
              <a:rPr lang="th-TH" sz="3200" b="1" dirty="0" smtClean="0">
                <a:solidFill>
                  <a:srgbClr val="A50021"/>
                </a:solidFill>
              </a:rPr>
              <a:t>สมาสแบบสนธิ (เชื่อม)</a:t>
            </a:r>
            <a:endParaRPr lang="th-TH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85720" y="2428868"/>
            <a:ext cx="3286148" cy="421484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(ชน)</a:t>
            </a:r>
          </a:p>
          <a:p>
            <a:pPr algn="ctr"/>
            <a:r>
              <a:rPr lang="th-TH" sz="3200" b="1" dirty="0" smtClean="0">
                <a:solidFill>
                  <a:srgbClr val="FFC000"/>
                </a:solidFill>
              </a:rPr>
              <a:t>รัฐศาสตร์   อภิสิทธิ</a:t>
            </a:r>
          </a:p>
          <a:p>
            <a:pPr algn="ctr"/>
            <a:r>
              <a:rPr lang="th-TH" sz="3200" b="1" dirty="0" smtClean="0">
                <a:solidFill>
                  <a:srgbClr val="FFC000"/>
                </a:solidFill>
              </a:rPr>
              <a:t>สิทธิพงศ์ </a:t>
            </a:r>
            <a:r>
              <a:rPr lang="th-TH" sz="3200" dirty="0" smtClean="0">
                <a:solidFill>
                  <a:srgbClr val="FFC000"/>
                </a:solidFill>
              </a:rPr>
              <a:t>ณัฏฐพล </a:t>
            </a:r>
            <a:endParaRPr lang="th-TH" sz="3200" b="1" dirty="0" smtClean="0">
              <a:solidFill>
                <a:srgbClr val="FFC000"/>
              </a:solidFill>
            </a:endParaRPr>
          </a:p>
          <a:p>
            <a:pPr algn="ctr"/>
            <a:r>
              <a:rPr lang="th-TH" sz="3200" b="1" dirty="0" smtClean="0">
                <a:solidFill>
                  <a:srgbClr val="FFC000"/>
                </a:solidFill>
              </a:rPr>
              <a:t>วิทยาศาสตร์  </a:t>
            </a:r>
          </a:p>
          <a:p>
            <a:pPr algn="ctr"/>
            <a:r>
              <a:rPr lang="th-TH" sz="3200" b="1" dirty="0" smtClean="0">
                <a:solidFill>
                  <a:srgbClr val="FFC000"/>
                </a:solidFill>
              </a:rPr>
              <a:t>ธนพร  ศิริลักษณ์  วีรวรรณ  อนัญญา  กมลรัตน์  อรรคพล  นครสวรรค์    </a:t>
            </a:r>
            <a:endParaRPr lang="th-TH" sz="3200" b="1" dirty="0">
              <a:solidFill>
                <a:srgbClr val="FFC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714744" y="2500306"/>
            <a:ext cx="3357586" cy="407196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(เชื่อม)</a:t>
            </a:r>
          </a:p>
          <a:p>
            <a:pPr algn="ctr"/>
            <a:r>
              <a:rPr lang="th-TH" sz="3200" b="1" dirty="0" smtClean="0">
                <a:solidFill>
                  <a:srgbClr val="CC3300"/>
                </a:solidFill>
              </a:rPr>
              <a:t>คุณากร  รัตนาภรณ์  อัษฎาวุธ  สุโขทัย  นรินทร  วัชรินทร์   นเรศวร  อภิญญา  ศาสตราวุธ  </a:t>
            </a:r>
          </a:p>
          <a:p>
            <a:pPr algn="ctr"/>
            <a:r>
              <a:rPr lang="th-TH" sz="3200" b="1" dirty="0" smtClean="0">
                <a:solidFill>
                  <a:srgbClr val="CC3300"/>
                </a:solidFill>
              </a:rPr>
              <a:t>ศิลปาจารย์  มโหฬาร  ศึกษาธิการ  บูรณาการ    </a:t>
            </a:r>
          </a:p>
          <a:p>
            <a:pPr algn="ctr"/>
            <a:endParaRPr lang="th-TH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6" grpId="0" build="p" animBg="1"/>
      <p:bldP spid="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3465</TotalTime>
  <Words>226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165</cp:revision>
  <dcterms:created xsi:type="dcterms:W3CDTF">2017-08-26T17:53:08Z</dcterms:created>
  <dcterms:modified xsi:type="dcterms:W3CDTF">2018-07-02T08:40:58Z</dcterms:modified>
</cp:coreProperties>
</file>