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9" r:id="rId2"/>
    <p:sldId id="269" r:id="rId3"/>
    <p:sldId id="275" r:id="rId4"/>
    <p:sldId id="276" r:id="rId5"/>
    <p:sldId id="280" r:id="rId6"/>
    <p:sldId id="283" r:id="rId7"/>
    <p:sldId id="282" r:id="rId8"/>
    <p:sldId id="279" r:id="rId9"/>
    <p:sldId id="284" r:id="rId10"/>
    <p:sldId id="285" r:id="rId11"/>
    <p:sldId id="281" r:id="rId12"/>
    <p:sldId id="278" r:id="rId13"/>
    <p:sldId id="270" r:id="rId14"/>
    <p:sldId id="272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(ส่วนที่ไม่มีชื่อ)" id="{BA0D679D-82A7-4477-BB0A-FBBF15098BB6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7"/>
            <p14:sldId id="265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8029"/>
    <a:srgbClr val="009900"/>
    <a:srgbClr val="000099"/>
    <a:srgbClr val="FF0066"/>
    <a:srgbClr val="A50021"/>
    <a:srgbClr val="FF7415"/>
    <a:srgbClr val="FFCCFF"/>
    <a:srgbClr val="0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7" autoAdjust="0"/>
    <p:restoredTop sz="97687" autoAdjust="0"/>
  </p:normalViewPr>
  <p:slideViewPr>
    <p:cSldViewPr>
      <p:cViewPr varScale="1">
        <p:scale>
          <a:sx n="74" d="100"/>
          <a:sy n="74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237C-D12A-48B4-8EEA-EF40B22129F1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6927B-A553-40EE-A252-75590EB27D4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7386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7AD993-5EAF-4CAA-89A0-9FA403E1F1A2}" type="datetimeFigureOut">
              <a:rPr lang="th-TH" smtClean="0"/>
              <a:pPr/>
              <a:t>13/07/61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714348" y="714356"/>
            <a:ext cx="4643470" cy="5072098"/>
          </a:xfrm>
          <a:prstGeom prst="wedgeEllipseCallout">
            <a:avLst>
              <a:gd name="adj1" fmla="val 85622"/>
              <a:gd name="adj2" fmla="val 10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214414" y="1214422"/>
            <a:ext cx="378621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หวัดดีจ้า</a:t>
            </a:r>
          </a:p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วันนี้เราเรียนเรื่อง</a:t>
            </a:r>
          </a:p>
          <a:p>
            <a:pPr algn="ctr"/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การแต่ง</a:t>
            </a:r>
            <a:r>
              <a:rPr lang="th-TH" sz="8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ร่าย</a:t>
            </a:r>
          </a:p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กันเนาะ</a:t>
            </a:r>
            <a:endParaRPr lang="th-TH" sz="5400" b="1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>
            <a:off x="0" y="285728"/>
            <a:ext cx="7429520" cy="2000264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785918" y="571480"/>
            <a:ext cx="5286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แผนผังฉันทลักษณ์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ร่ายยาว มาช่วยกัน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357166"/>
            <a:ext cx="1870067" cy="2571768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214282" y="2857496"/>
            <a:ext cx="8715436" cy="378621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OOOOOOOOOOOOO  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OOOOOOOOOOOOO</a:t>
            </a:r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OOOOOOOOOOOOO                                                                                                   </a:t>
            </a:r>
            <a:endParaRPr lang="th-TH" sz="2000" dirty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>
            <a:off x="0" y="285728"/>
            <a:ext cx="8929718" cy="2000264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714480" y="500042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เรามาช่วยกันคิด ร่ายสุภาพ 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อย่าดูถูกตัวเองว่าแต่งไม่ได้ล่ะ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357166"/>
            <a:ext cx="1870067" cy="2571768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214282" y="2857496"/>
            <a:ext cx="8715436" cy="3786214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ห้องของเราน่ารัก</a:t>
            </a:r>
            <a:endParaRPr lang="th-TH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00042"/>
            <a:ext cx="67151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ร่าย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pic>
        <p:nvPicPr>
          <p:cNvPr id="15365" name="Picture 5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28604"/>
            <a:ext cx="1785918" cy="2285992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500034" y="2285992"/>
            <a:ext cx="6215106" cy="3143272"/>
          </a:xfrm>
          <a:prstGeom prst="wedgeEllipseCallout">
            <a:avLst>
              <a:gd name="adj1" fmla="val 54931"/>
              <a:gd name="adj2" fmla="val 53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642910" y="2857496"/>
            <a:ext cx="56436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เป็นบท</a:t>
            </a:r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ร้อยกรอง</a:t>
            </a:r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ชนิดหนึ่งของไทย</a:t>
            </a:r>
            <a:endParaRPr lang="th-TH" sz="5400" b="1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  <p:bldP spid="1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0364" y="1571612"/>
            <a:ext cx="31432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0731" y="714356"/>
            <a:ext cx="1703400" cy="207170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20" y="214290"/>
            <a:ext cx="692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สังเกต  ดี ๆ</a:t>
            </a:r>
          </a:p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มีอะไรบ้าง จาก</a:t>
            </a:r>
            <a:r>
              <a:rPr lang="th-TH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พยางค์</a:t>
            </a:r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นี้</a:t>
            </a:r>
            <a:endParaRPr lang="th-TH" sz="5400" b="1" dirty="0">
              <a:latin typeface="#ZF Heah" pitchFamily="2" charset="0"/>
              <a:cs typeface="#ZF Heah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28596" y="2786058"/>
            <a:ext cx="2214578" cy="192882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๑. พยัญชนะ</a:t>
            </a:r>
            <a:r>
              <a:rPr lang="th-TH" sz="9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</a:t>
            </a:r>
            <a:r>
              <a:rPr lang="th-TH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</a:t>
            </a:r>
            <a:endParaRPr lang="th-TH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3071802" y="3857628"/>
            <a:ext cx="2357454" cy="20717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๒.สระ</a:t>
            </a:r>
          </a:p>
          <a:p>
            <a:pPr algn="ctr"/>
            <a:r>
              <a:rPr lang="th-TH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</a:t>
            </a:r>
            <a:r>
              <a:rPr lang="th-TH" sz="9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า</a:t>
            </a:r>
            <a:endParaRPr lang="th-TH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6143636" y="4572008"/>
            <a:ext cx="2500298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๓.วรรณยุกต์</a:t>
            </a:r>
            <a:r>
              <a:rPr lang="th-TH" sz="6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สามัญ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3" grpId="0" build="allAtOnce"/>
      <p:bldP spid="8" grpId="0" build="allAtOnce" animBg="1"/>
      <p:bldP spid="9" grpId="0" build="allAtOnce" animBg="1"/>
      <p:bldP spid="10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00364" y="1571612"/>
            <a:ext cx="31432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เชียร์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9200" y="1071546"/>
            <a:ext cx="2217742" cy="269725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20" y="214290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แล้ว</a:t>
            </a:r>
            <a:r>
              <a:rPr lang="th-TH" sz="5400" b="1" dirty="0" smtClean="0">
                <a:solidFill>
                  <a:srgbClr val="FFC000"/>
                </a:solidFill>
                <a:latin typeface="#ZF Heah" pitchFamily="2" charset="0"/>
                <a:cs typeface="#ZF Heah" pitchFamily="2" charset="0"/>
              </a:rPr>
              <a:t>พยางค์</a:t>
            </a:r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นี้ล่ะเธอ</a:t>
            </a:r>
            <a:endParaRPr lang="th-TH" sz="5400" b="1" dirty="0">
              <a:latin typeface="#ZF Heah" pitchFamily="2" charset="0"/>
              <a:cs typeface="#ZF Heah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85720" y="1714488"/>
            <a:ext cx="1857388" cy="164307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th-TH" dirty="0" smtClean="0">
                <a:solidFill>
                  <a:srgbClr val="A50021"/>
                </a:solidFill>
              </a:rPr>
              <a:t>๑.พยัญชนะ</a:t>
            </a:r>
            <a:endParaRPr lang="th-TH" sz="7200" b="1" dirty="0" smtClean="0">
              <a:solidFill>
                <a:srgbClr val="FF74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 algn="ctr"/>
            <a:r>
              <a:rPr lang="th-TH" sz="72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</a:t>
            </a:r>
            <a:endParaRPr lang="th-TH" sz="1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428596" y="3429000"/>
            <a:ext cx="2071702" cy="164307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๒.สระ</a:t>
            </a:r>
          </a:p>
          <a:p>
            <a:pPr algn="ctr"/>
            <a:r>
              <a:rPr lang="th-TH" sz="6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เอีย</a:t>
            </a:r>
            <a:endParaRPr lang="th-TH" sz="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2643174" y="3714752"/>
            <a:ext cx="1928826" cy="150019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๓.วรรณยุกต์</a:t>
            </a:r>
            <a:r>
              <a:rPr lang="th-TH" sz="6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สามัญ</a:t>
            </a:r>
            <a:endParaRPr lang="th-TH" sz="14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4714876" y="4214818"/>
            <a:ext cx="1643074" cy="142876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๔.ตัวสะกด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th-TH" sz="4800" dirty="0">
              <a:solidFill>
                <a:srgbClr val="FF0000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6572264" y="4500570"/>
            <a:ext cx="1928826" cy="164307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A50021"/>
                </a:solidFill>
              </a:rPr>
              <a:t>๕.ตัวการันต์</a:t>
            </a:r>
          </a:p>
          <a:p>
            <a:pPr algn="ctr"/>
            <a:r>
              <a:rPr lang="th-TH" sz="6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ร์</a:t>
            </a:r>
            <a:endParaRPr lang="th-TH" sz="6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3" grpId="0" build="allAtOnce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00042"/>
            <a:ext cx="67151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ร่าย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pic>
        <p:nvPicPr>
          <p:cNvPr id="15365" name="Picture 5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28604"/>
            <a:ext cx="1785918" cy="2285992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500034" y="2285992"/>
            <a:ext cx="6215106" cy="3143272"/>
          </a:xfrm>
          <a:prstGeom prst="wedgeEllipseCallout">
            <a:avLst>
              <a:gd name="adj1" fmla="val 54931"/>
              <a:gd name="adj2" fmla="val 53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642910" y="2857496"/>
            <a:ext cx="56436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เป็นบท</a:t>
            </a:r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ร้อยกรอง</a:t>
            </a:r>
            <a:r>
              <a:rPr lang="th-TH" sz="5400" b="1" dirty="0" smtClean="0">
                <a:latin typeface="#ZF Heah" pitchFamily="2" charset="0"/>
                <a:cs typeface="#ZF Heah" pitchFamily="2" charset="0"/>
              </a:rPr>
              <a:t>ชนิดหนึ่งของไทย</a:t>
            </a:r>
            <a:endParaRPr lang="th-TH" sz="5400" b="1" dirty="0"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  <p:bldP spid="1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14678" y="857232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บทร้อยกรองไทย </a:t>
            </a:r>
          </a:p>
          <a:p>
            <a:r>
              <a:rPr lang="th-TH" sz="6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 ๕ ชนิด</a:t>
            </a:r>
            <a:endParaRPr lang="th-TH" sz="2400" b="1" i="1" dirty="0"/>
          </a:p>
        </p:txBody>
      </p:sp>
      <p:pic>
        <p:nvPicPr>
          <p:cNvPr id="2050" name="Picture 2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2286000" cy="2286001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285720" y="2857496"/>
            <a:ext cx="8643998" cy="3357586"/>
          </a:xfrm>
          <a:prstGeom prst="cloudCallout">
            <a:avLst>
              <a:gd name="adj1" fmla="val -24778"/>
              <a:gd name="adj2" fmla="val -684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42910" y="3429000"/>
            <a:ext cx="7786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โคลง  ฉันท์  </a:t>
            </a:r>
          </a:p>
          <a:p>
            <a:pPr algn="ctr"/>
            <a:r>
              <a:rPr lang="th-TH" sz="66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กาพย์  กลอน  ร่าย</a:t>
            </a:r>
            <a:endParaRPr lang="th-TH" sz="6600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_Layiji MaHaNiYom V 1.2" pitchFamily="2" charset="0"/>
              <a:cs typeface="_Layiji MaHaNiYom V 1.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animBg="1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1" y="2214554"/>
            <a:ext cx="3786197" cy="3786199"/>
          </a:xfrm>
          <a:prstGeom prst="rect">
            <a:avLst/>
          </a:prstGeom>
          <a:noFill/>
        </p:spPr>
      </p:pic>
      <p:sp>
        <p:nvSpPr>
          <p:cNvPr id="8" name="Rounded Rectangular Callout 7"/>
          <p:cNvSpPr/>
          <p:nvPr/>
        </p:nvSpPr>
        <p:spPr>
          <a:xfrm>
            <a:off x="2928926" y="285728"/>
            <a:ext cx="3143272" cy="2428892"/>
          </a:xfrm>
          <a:prstGeom prst="wedgeRoundRectCallout">
            <a:avLst>
              <a:gd name="adj1" fmla="val -1170"/>
              <a:gd name="adj2" fmla="val 673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ร่ายที่พวกเราจะเรียนคือ  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ร่ายยาว 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  <a:p>
            <a:pPr algn="ctr"/>
            <a:r>
              <a:rPr lang="th-TH" b="1" dirty="0" smtClean="0">
                <a:solidFill>
                  <a:schemeClr val="bg1"/>
                </a:solidFill>
                <a:latin typeface="#ZF Heah" pitchFamily="2" charset="0"/>
                <a:cs typeface="#ZF Heah" pitchFamily="2" charset="0"/>
              </a:rPr>
              <a:t>และ  </a:t>
            </a:r>
            <a:r>
              <a:rPr lang="th-TH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ร่ายสุภาพ</a:t>
            </a:r>
            <a:endParaRPr lang="th-TH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5" name="Picture 2" descr="à¸£à¸¹à¸à¸ à¸²à¸à¸à¸µà¹à¹à¸à¸µà¹à¸¢à¸§à¸à¹à¸­à¸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471632" y="2357430"/>
            <a:ext cx="3828639" cy="3500447"/>
          </a:xfrm>
          <a:prstGeom prst="rect">
            <a:avLst/>
          </a:prstGeom>
          <a:noFill/>
        </p:spPr>
      </p:pic>
      <p:sp>
        <p:nvSpPr>
          <p:cNvPr id="6" name="Vertical Scroll 5"/>
          <p:cNvSpPr/>
          <p:nvPr/>
        </p:nvSpPr>
        <p:spPr>
          <a:xfrm rot="19580154">
            <a:off x="1205803" y="3798722"/>
            <a:ext cx="2454594" cy="2000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ร่ายยาว</a:t>
            </a:r>
            <a:endParaRPr lang="th-TH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Vertical Scroll 8"/>
          <p:cNvSpPr/>
          <p:nvPr/>
        </p:nvSpPr>
        <p:spPr>
          <a:xfrm rot="19938299">
            <a:off x="5188193" y="3567816"/>
            <a:ext cx="2627504" cy="200026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#ZF Heah" pitchFamily="2" charset="0"/>
                <a:cs typeface="#ZF Heah" pitchFamily="2" charset="0"/>
              </a:rPr>
              <a:t>ร่ายสุภาพ</a:t>
            </a:r>
            <a:endParaRPr lang="th-TH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214290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ร่ายยาว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28596" y="1071546"/>
            <a:ext cx="8358246" cy="3571900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714348" y="1285860"/>
            <a:ext cx="78581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@</a:t>
            </a:r>
            <a:r>
              <a:rPr lang="en-US" sz="4400" b="1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4400" dirty="0" smtClean="0">
                <a:solidFill>
                  <a:srgbClr val="009900"/>
                </a:solidFill>
                <a:latin typeface="_Layiji MaHaNiYom V 1.2" pitchFamily="2" charset="0"/>
                <a:cs typeface="_Layiji MaHaNiYom V 1.2" pitchFamily="2" charset="0"/>
              </a:rPr>
              <a:t>ความยาวใน ๑ วรรค ไม่แน่นอน </a:t>
            </a:r>
          </a:p>
          <a:p>
            <a:pPr algn="ctr"/>
            <a:r>
              <a:rPr lang="th-TH" sz="4400" dirty="0" smtClean="0">
                <a:solidFill>
                  <a:srgbClr val="009900"/>
                </a:solidFill>
                <a:latin typeface="_Layiji MaHaNiYom V 1.2" pitchFamily="2" charset="0"/>
                <a:cs typeface="_Layiji MaHaNiYom V 1.2" pitchFamily="2" charset="0"/>
              </a:rPr>
              <a:t>(๕-๑๓ คำ)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@</a:t>
            </a:r>
            <a:r>
              <a:rPr lang="en-US" sz="4400" b="1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4400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การสัมผัส คำสุดท้ายของวรรค สัมผัสกับวรรคต่อไป ได้ทุกคำ ยกเว้นคำสุดท้าย</a:t>
            </a:r>
            <a:endParaRPr lang="th-TH" sz="4400" dirty="0">
              <a:solidFill>
                <a:srgbClr val="000099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571866"/>
            <a:ext cx="2701933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  <p:bldP spid="1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>
            <a:off x="0" y="285728"/>
            <a:ext cx="7429520" cy="2000264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785918" y="571480"/>
            <a:ext cx="5286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แผนผังฉันทลักษณ์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ร่ายยาว มาช่วยกัน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357166"/>
            <a:ext cx="1870067" cy="2571768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214282" y="2857496"/>
            <a:ext cx="8715436" cy="378621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OOOOOOOOO           OOOOOOOOOOOOOO        OOOOOO</a:t>
            </a: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OOOOOOO           OOOOOOOOOOOOO 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OOOOOOOOOOOOO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O</a:t>
            </a: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OOOOOOOOOOOOO 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OOOOOOOOOOOOO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OOOOOOOOOO</a:t>
            </a: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OOOOOOOOOOOOOO           OOOOOOOOOOOOO</a:t>
            </a:r>
            <a:endParaRPr lang="th-TH" sz="2000" dirty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>
            <a:off x="0" y="285728"/>
            <a:ext cx="7429520" cy="2000264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785918" y="571480"/>
            <a:ext cx="5286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แต่งง่ายสบายโก๋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ร่ายยาว มาช่วยกัน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357166"/>
            <a:ext cx="1870067" cy="2571768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214282" y="2857496"/>
            <a:ext cx="8715436" cy="378621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ถึงวันนี้พร้อมแล้วสอบกลาง</a:t>
            </a:r>
            <a:r>
              <a:rPr lang="th-TH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     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ยังไม่</a:t>
            </a:r>
            <a:r>
              <a:rPr lang="th-TH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อยาก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อ่านหนังสือหรือตำ</a:t>
            </a:r>
            <a:r>
              <a:rPr lang="th-TH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นั่งน้ำ</a:t>
            </a:r>
            <a:r>
              <a:rPr lang="th-TH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ตกในร้องไห้</a:t>
            </a:r>
            <a:r>
              <a:rPr lang="th-TH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โฮ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พวกเรา</a:t>
            </a:r>
            <a:r>
              <a:rPr lang="th-TH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โต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กันแล้วควรคิด</a:t>
            </a:r>
            <a:r>
              <a:rPr lang="th-TH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ได้ </a:t>
            </a:r>
            <a:r>
              <a:rPr lang="th-TH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อย่ามัวเล่นแต่เกมหรือให้พ่อแม่บ่นรำคาญ  นั้นนา</a:t>
            </a:r>
            <a:endParaRPr lang="th-TH" dirty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214290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ร่ายสุภาพ</a:t>
            </a:r>
            <a:r>
              <a:rPr lang="th-TH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h-TH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28596" y="1071546"/>
            <a:ext cx="8358246" cy="5500726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642910" y="1428736"/>
            <a:ext cx="78581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         @</a:t>
            </a:r>
            <a:r>
              <a:rPr lang="en-US" sz="4400" b="1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4400" dirty="0" smtClean="0">
                <a:solidFill>
                  <a:srgbClr val="009900"/>
                </a:solidFill>
                <a:latin typeface="_Layiji MaHaNiYom V 1.2" pitchFamily="2" charset="0"/>
                <a:cs typeface="_Layiji MaHaNiYom V 1.2" pitchFamily="2" charset="0"/>
              </a:rPr>
              <a:t>ความยาวใน ๑ วรรค มี ๕ คำ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_Layiji MaHaNiYom V 1.2" pitchFamily="2" charset="0"/>
                <a:cs typeface="_Layiji MaHaNiYom V 1.2" pitchFamily="2" charset="0"/>
              </a:rPr>
              <a:t>      @</a:t>
            </a:r>
            <a:r>
              <a:rPr lang="en-US" sz="4400" b="1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 </a:t>
            </a:r>
            <a:r>
              <a:rPr lang="th-TH" sz="4400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การสัมผัส คำสุดท้ายของวรรค </a:t>
            </a:r>
          </a:p>
          <a:p>
            <a:r>
              <a:rPr lang="th-TH" sz="4400" dirty="0" smtClean="0">
                <a:solidFill>
                  <a:srgbClr val="000099"/>
                </a:solidFill>
                <a:latin typeface="_Layiji MaHaNiYom V 1.2" pitchFamily="2" charset="0"/>
                <a:cs typeface="_Layiji MaHaNiYom V 1.2" pitchFamily="2" charset="0"/>
              </a:rPr>
              <a:t>  สัมผัสกับคำที่ ๑,๒,๓ ของวรรคต่อไป</a:t>
            </a:r>
          </a:p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  @ </a:t>
            </a:r>
            <a:r>
              <a:rPr lang="th-TH" sz="4400" dirty="0" smtClean="0">
                <a:solidFill>
                  <a:schemeClr val="accent6">
                    <a:lumMod val="7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คำที่สัมผัสกันต้องมีรูปวรรณยุกต์</a:t>
            </a:r>
          </a:p>
          <a:p>
            <a:r>
              <a:rPr lang="th-TH" sz="4400" dirty="0" smtClean="0">
                <a:solidFill>
                  <a:schemeClr val="accent6">
                    <a:lumMod val="75000"/>
                  </a:schemeClr>
                </a:solidFill>
                <a:latin typeface="_Layiji MaHaNiYom V 1.2" pitchFamily="2" charset="0"/>
                <a:cs typeface="_Layiji MaHaNiYom V 1.2" pitchFamily="2" charset="0"/>
              </a:rPr>
              <a:t>เดียวกัน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       @</a:t>
            </a:r>
            <a:r>
              <a:rPr lang="th-TH" sz="4400" dirty="0" smtClean="0">
                <a:solidFill>
                  <a:srgbClr val="00B050"/>
                </a:solidFill>
                <a:latin typeface="_Layiji MaHaNiYom V 1.2" pitchFamily="2" charset="0"/>
                <a:cs typeface="_Layiji MaHaNiYom V 1.2" pitchFamily="2" charset="0"/>
              </a:rPr>
              <a:t>จบด้วยโคลงสองสุภาพ</a:t>
            </a:r>
            <a:endParaRPr lang="th-TH" sz="4400" dirty="0">
              <a:solidFill>
                <a:srgbClr val="00B05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571866"/>
            <a:ext cx="2701933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  <p:bldP spid="1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Callout 11"/>
          <p:cNvSpPr/>
          <p:nvPr/>
        </p:nvSpPr>
        <p:spPr>
          <a:xfrm>
            <a:off x="0" y="285728"/>
            <a:ext cx="7429520" cy="2000264"/>
          </a:xfrm>
          <a:prstGeom prst="wedgeEllipseCallout">
            <a:avLst>
              <a:gd name="adj1" fmla="val 38170"/>
              <a:gd name="adj2" fmla="val 32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785918" y="571480"/>
            <a:ext cx="5286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แผนผังฉันทลักษณ์</a:t>
            </a:r>
          </a:p>
          <a:p>
            <a:pPr algn="ctr"/>
            <a:r>
              <a:rPr lang="th-TH" sz="4400" b="1" dirty="0" smtClean="0">
                <a:latin typeface="#ZF Heah" pitchFamily="2" charset="0"/>
                <a:cs typeface="#ZF Heah" pitchFamily="2" charset="0"/>
              </a:rPr>
              <a:t>ร่ายสุภาพ</a:t>
            </a:r>
            <a:endParaRPr lang="th-TH" sz="4400" b="1" dirty="0">
              <a:latin typeface="#ZF Heah" pitchFamily="2" charset="0"/>
              <a:cs typeface="#ZF Heah" pitchFamily="2" charset="0"/>
            </a:endParaRPr>
          </a:p>
        </p:txBody>
      </p:sp>
      <p:pic>
        <p:nvPicPr>
          <p:cNvPr id="7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357166"/>
            <a:ext cx="1870067" cy="2571768"/>
          </a:xfrm>
          <a:prstGeom prst="rect">
            <a:avLst/>
          </a:prstGeom>
          <a:noFill/>
        </p:spPr>
      </p:pic>
      <p:sp>
        <p:nvSpPr>
          <p:cNvPr id="8" name="Flowchart: Process 7"/>
          <p:cNvSpPr/>
          <p:nvPr/>
        </p:nvSpPr>
        <p:spPr>
          <a:xfrm>
            <a:off x="214282" y="2857496"/>
            <a:ext cx="8715436" cy="378621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OOOOO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000" dirty="0" err="1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OOO</a:t>
            </a: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>
              <a:solidFill>
                <a:srgbClr val="FF8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FF8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       OOOOO          </a:t>
            </a:r>
            <a:r>
              <a:rPr lang="en-US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OOOOO</a:t>
            </a:r>
            <a:r>
              <a:rPr lang="en-US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OOOO    </a:t>
            </a:r>
            <a:r>
              <a:rPr lang="th-TH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OO</a:t>
            </a:r>
            <a:r>
              <a:rPr lang="th-TH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th-TH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 5"/>
          <p:cNvSpPr/>
          <p:nvPr/>
        </p:nvSpPr>
        <p:spPr>
          <a:xfrm rot="20105054">
            <a:off x="1854558" y="3286125"/>
            <a:ext cx="830687" cy="487386"/>
          </a:xfrm>
          <a:custGeom>
            <a:avLst/>
            <a:gdLst>
              <a:gd name="connsiteX0" fmla="*/ 0 w 830687"/>
              <a:gd name="connsiteY0" fmla="*/ 72980 h 137375"/>
              <a:gd name="connsiteX1" fmla="*/ 695459 w 830687"/>
              <a:gd name="connsiteY1" fmla="*/ 8586 h 137375"/>
              <a:gd name="connsiteX2" fmla="*/ 811369 w 830687"/>
              <a:gd name="connsiteY2" fmla="*/ 124496 h 137375"/>
              <a:gd name="connsiteX3" fmla="*/ 798490 w 830687"/>
              <a:gd name="connsiteY3" fmla="*/ 85859 h 13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0687" h="137375">
                <a:moveTo>
                  <a:pt x="0" y="72980"/>
                </a:moveTo>
                <a:cubicBezTo>
                  <a:pt x="280115" y="36490"/>
                  <a:pt x="560231" y="0"/>
                  <a:pt x="695459" y="8586"/>
                </a:cubicBezTo>
                <a:cubicBezTo>
                  <a:pt x="830687" y="17172"/>
                  <a:pt x="794197" y="111617"/>
                  <a:pt x="811369" y="124496"/>
                </a:cubicBezTo>
                <a:cubicBezTo>
                  <a:pt x="828541" y="137375"/>
                  <a:pt x="813515" y="111617"/>
                  <a:pt x="798490" y="8585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5756</TotalTime>
  <Words>306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200</cp:revision>
  <dcterms:created xsi:type="dcterms:W3CDTF">2017-08-26T17:53:08Z</dcterms:created>
  <dcterms:modified xsi:type="dcterms:W3CDTF">2018-07-15T00:15:35Z</dcterms:modified>
</cp:coreProperties>
</file>